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71" r:id="rId3"/>
    <p:sldId id="273" r:id="rId4"/>
    <p:sldId id="275" r:id="rId5"/>
    <p:sldId id="277" r:id="rId6"/>
    <p:sldId id="284" r:id="rId7"/>
    <p:sldId id="285" r:id="rId8"/>
    <p:sldId id="286" r:id="rId9"/>
    <p:sldId id="287" r:id="rId10"/>
    <p:sldId id="288" r:id="rId11"/>
    <p:sldId id="278" r:id="rId12"/>
    <p:sldId id="279" r:id="rId13"/>
    <p:sldId id="289" r:id="rId14"/>
    <p:sldId id="283" r:id="rId15"/>
    <p:sldId id="280" r:id="rId16"/>
    <p:sldId id="281" r:id="rId17"/>
    <p:sldId id="282" r:id="rId18"/>
    <p:sldId id="272" r:id="rId19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54D"/>
    <a:srgbClr val="C1D550"/>
    <a:srgbClr val="7F9F41"/>
    <a:srgbClr val="9CB34F"/>
    <a:srgbClr val="3A6541"/>
    <a:srgbClr val="7D9D36"/>
    <a:srgbClr val="1B4317"/>
    <a:srgbClr val="A6BE3D"/>
    <a:srgbClr val="9DB45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8" autoAdjust="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shade val="76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3100000</c:v>
                </c:pt>
                <c:pt idx="1">
                  <c:v>12179582.833333334</c:v>
                </c:pt>
                <c:pt idx="2">
                  <c:v>114000000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77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228000000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shade val="65000"/>
                </a:schemeClr>
              </a:solidFill>
              <a:miter lim="800000"/>
            </a:ln>
            <a:effectLst>
              <a:glow rad="63500">
                <a:schemeClr val="accent2">
                  <a:shade val="65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324000000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კონტრიბუცია ბავშვთა კვებისთვის კორპორატიული სოციალური პასუხისმგებლობის ფარგლებში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tint val="65000"/>
                </a:schemeClr>
              </a:solidFill>
              <a:miter lim="800000"/>
            </a:ln>
            <a:effectLst>
              <a:glow rad="63500">
                <a:schemeClr val="accent2">
                  <a:tint val="65000"/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6.3050421960829294E-17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78-49FF-AF2B-41628E95D149}"/>
                </c:ext>
              </c:extLst>
            </c:dLbl>
            <c:dLbl>
              <c:idx val="1"/>
              <c:layout>
                <c:manualLayout>
                  <c:x val="-1.7195768270368388E-3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78-49FF-AF2B-41628E95D149}"/>
                </c:ext>
              </c:extLst>
            </c:dLbl>
            <c:dLbl>
              <c:idx val="2"/>
              <c:layout>
                <c:manualLayout>
                  <c:x val="-1.7195768270368388E-3"/>
                  <c:y val="-6.3725495320420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78-49FF-AF2B-41628E95D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Sheet1!$D$2:$D$4</c:f>
              <c:numCache>
                <c:formatCode>[$GEL]\ #,##0.00</c:formatCode>
                <c:ptCount val="3"/>
                <c:pt idx="0">
                  <c:v>1550000</c:v>
                </c:pt>
                <c:pt idx="1">
                  <c:v>3653874.85</c:v>
                </c:pt>
                <c:pt idx="2">
                  <c:v>5203874.8499999996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8-49FF-AF2B-41628E95D1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[$GEL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854-6F45-4D5D-A51E-1ADEEB3CBB75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66DB-3E61-478C-8A06-142CEFFD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79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2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75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32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6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1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887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3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9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982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3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773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6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14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550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141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0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5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55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2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019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13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178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9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962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0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2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61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19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4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76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0" y="2616184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ka-GE" dirty="0">
                <a:solidFill>
                  <a:schemeClr val="tx1"/>
                </a:solidFill>
              </a:rPr>
              <a:t>ჯანსაღი საკვებით უზრუნველყოფის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ინიციატივა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1015801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>
                <a:solidFill>
                  <a:schemeClr val="accent3">
                    <a:lumMod val="10000"/>
                  </a:schemeClr>
                </a:solidFill>
              </a:rPr>
              <a:t>სამოქმედო სტრატეგია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">
            <a:extLst>
              <a:ext uri="{FF2B5EF4-FFF2-40B4-BE49-F238E27FC236}">
                <a16:creationId xmlns:a16="http://schemas.microsoft.com/office/drawing/2014/main" id="{C28645FF-4F0E-4707-AD73-24F577C4F216}"/>
              </a:ext>
            </a:extLst>
          </p:cNvPr>
          <p:cNvSpPr/>
          <p:nvPr/>
        </p:nvSpPr>
        <p:spPr>
          <a:xfrm>
            <a:off x="2558123" y="3070700"/>
            <a:ext cx="1263333" cy="557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21600"/>
                </a:move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lnTo>
                  <a:pt x="17564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ასაკი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8E1E12-33B9-49D9-81C4-538E0868C991}"/>
              </a:ext>
            </a:extLst>
          </p:cNvPr>
          <p:cNvSpPr/>
          <p:nvPr/>
        </p:nvSpPr>
        <p:spPr>
          <a:xfrm>
            <a:off x="3919097" y="3070699"/>
            <a:ext cx="1216801" cy="557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2" y="21600"/>
                </a:move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სქესი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41355389-6155-49F7-872B-001D44F22D9E}"/>
              </a:ext>
            </a:extLst>
          </p:cNvPr>
          <p:cNvSpPr/>
          <p:nvPr/>
        </p:nvSpPr>
        <p:spPr>
          <a:xfrm>
            <a:off x="3908222" y="4041578"/>
            <a:ext cx="1635479" cy="851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latin typeface="+mj-lt"/>
              </a:rPr>
              <a:t>სამუშაო, საცხოვრებელი, სასწავლო გარემო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B520BB19-C029-4BF9-9201-BCA0D11DD41D}"/>
              </a:ext>
            </a:extLst>
          </p:cNvPr>
          <p:cNvSpPr/>
          <p:nvPr/>
        </p:nvSpPr>
        <p:spPr>
          <a:xfrm>
            <a:off x="2536793" y="4018621"/>
            <a:ext cx="1349089" cy="7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სოციალური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600" b="1" dirty="0" smtClean="0">
                <a:solidFill>
                  <a:sysClr val="windowText" lastClr="000000"/>
                </a:solidFill>
                <a:latin typeface="+mj-lt"/>
              </a:rPr>
              <a:t>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86502DB3-A46C-450E-AD4E-7EEF8EEAB2F2}"/>
              </a:ext>
            </a:extLst>
          </p:cNvPr>
          <p:cNvSpPr/>
          <p:nvPr/>
        </p:nvSpPr>
        <p:spPr>
          <a:xfrm>
            <a:off x="791100" y="3977144"/>
            <a:ext cx="1701075" cy="498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5" y="0"/>
                </a:lnTo>
                <a:cubicBezTo>
                  <a:pt x="1807" y="0"/>
                  <a:pt x="0" y="3981"/>
                  <a:pt x="0" y="8889"/>
                </a:cubicBezTo>
                <a:lnTo>
                  <a:pt x="0" y="21600"/>
                </a:lnTo>
                <a:lnTo>
                  <a:pt x="17565" y="21600"/>
                </a:lnTo>
                <a:cubicBezTo>
                  <a:pt x="19793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5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ჯანმრთელობის 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7653556" y="2077203"/>
            <a:ext cx="1216801" cy="763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დღიური კალორაჟი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AD766A53-EC75-40C7-8EC7-F6A559622C78}"/>
              </a:ext>
            </a:extLst>
          </p:cNvPr>
          <p:cNvSpPr/>
          <p:nvPr/>
        </p:nvSpPr>
        <p:spPr>
          <a:xfrm>
            <a:off x="7690124" y="3220604"/>
            <a:ext cx="1216801" cy="59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0"/>
                </a:moveTo>
                <a:lnTo>
                  <a:pt x="11197" y="0"/>
                </a:lnTo>
                <a:lnTo>
                  <a:pt x="10366" y="0"/>
                </a:ln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73"/>
                  <a:pt x="19792" y="0"/>
                  <a:pt x="1756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საკვების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8CE362B5-E13C-4516-9EEC-986DB32E2326}"/>
              </a:ext>
            </a:extLst>
          </p:cNvPr>
          <p:cNvSpPr/>
          <p:nvPr/>
        </p:nvSpPr>
        <p:spPr>
          <a:xfrm>
            <a:off x="6367908" y="3194488"/>
            <a:ext cx="1216801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სურსათის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77E77005-233E-43CC-B5BE-86B8C0291519}"/>
              </a:ext>
            </a:extLst>
          </p:cNvPr>
          <p:cNvSpPr/>
          <p:nvPr/>
        </p:nvSpPr>
        <p:spPr>
          <a:xfrm>
            <a:off x="9039964" y="3252512"/>
            <a:ext cx="1551712" cy="77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08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საკვების მომწოდებელი წყარო</a:t>
            </a:r>
          </a:p>
        </p:txBody>
      </p:sp>
      <p:sp>
        <p:nvSpPr>
          <p:cNvPr id="90" name="Freeform: Shape 51">
            <a:extLst>
              <a:ext uri="{FF2B5EF4-FFF2-40B4-BE49-F238E27FC236}">
                <a16:creationId xmlns:a16="http://schemas.microsoft.com/office/drawing/2014/main" id="{0E3852D6-07E9-48AA-BDB0-6B8AF07B2EEA}"/>
              </a:ext>
            </a:extLst>
          </p:cNvPr>
          <p:cNvSpPr/>
          <p:nvPr/>
        </p:nvSpPr>
        <p:spPr>
          <a:xfrm>
            <a:off x="2178200" y="3730973"/>
            <a:ext cx="3489253" cy="3127028"/>
          </a:xfrm>
          <a:custGeom>
            <a:avLst/>
            <a:gdLst>
              <a:gd name="connsiteX0" fmla="*/ 148778 w 3489253"/>
              <a:gd name="connsiteY0" fmla="*/ 0 h 3535675"/>
              <a:gd name="connsiteX1" fmla="*/ 1025613 w 3489253"/>
              <a:gd name="connsiteY1" fmla="*/ 0 h 3535675"/>
              <a:gd name="connsiteX2" fmla="*/ 1070845 w 3489253"/>
              <a:gd name="connsiteY2" fmla="*/ 0 h 3535675"/>
              <a:gd name="connsiteX3" fmla="*/ 2343291 w 3489253"/>
              <a:gd name="connsiteY3" fmla="*/ 0 h 3535675"/>
              <a:gd name="connsiteX4" fmla="*/ 2388522 w 3489253"/>
              <a:gd name="connsiteY4" fmla="*/ 0 h 3535675"/>
              <a:gd name="connsiteX5" fmla="*/ 3200096 w 3489253"/>
              <a:gd name="connsiteY5" fmla="*/ 0 h 3535675"/>
              <a:gd name="connsiteX6" fmla="*/ 3489252 w 3489253"/>
              <a:gd name="connsiteY6" fmla="*/ 289220 h 3535675"/>
              <a:gd name="connsiteX7" fmla="*/ 3489252 w 3489253"/>
              <a:gd name="connsiteY7" fmla="*/ 2796619 h 3535675"/>
              <a:gd name="connsiteX8" fmla="*/ 3489253 w 3489253"/>
              <a:gd name="connsiteY8" fmla="*/ 2796619 h 3535675"/>
              <a:gd name="connsiteX9" fmla="*/ 3489253 w 3489253"/>
              <a:gd name="connsiteY9" fmla="*/ 3535675 h 3535675"/>
              <a:gd name="connsiteX10" fmla="*/ 3444022 w 3489253"/>
              <a:gd name="connsiteY10" fmla="*/ 3535675 h 3535675"/>
              <a:gd name="connsiteX11" fmla="*/ 3444022 w 3489253"/>
              <a:gd name="connsiteY11" fmla="*/ 2905251 h 3535675"/>
              <a:gd name="connsiteX12" fmla="*/ 3444020 w 3489253"/>
              <a:gd name="connsiteY12" fmla="*/ 2905251 h 3535675"/>
              <a:gd name="connsiteX13" fmla="*/ 3444020 w 3489253"/>
              <a:gd name="connsiteY13" fmla="*/ 289220 h 3535675"/>
              <a:gd name="connsiteX14" fmla="*/ 3200096 w 3489253"/>
              <a:gd name="connsiteY14" fmla="*/ 45222 h 3535675"/>
              <a:gd name="connsiteX15" fmla="*/ 2691085 w 3489253"/>
              <a:gd name="connsiteY15" fmla="*/ 45222 h 3535675"/>
              <a:gd name="connsiteX16" fmla="*/ 2645854 w 3489253"/>
              <a:gd name="connsiteY16" fmla="*/ 45222 h 3535675"/>
              <a:gd name="connsiteX17" fmla="*/ 1373408 w 3489253"/>
              <a:gd name="connsiteY17" fmla="*/ 45222 h 3535675"/>
              <a:gd name="connsiteX18" fmla="*/ 1328177 w 3489253"/>
              <a:gd name="connsiteY18" fmla="*/ 45222 h 3535675"/>
              <a:gd name="connsiteX19" fmla="*/ 148778 w 3489253"/>
              <a:gd name="connsiteY19" fmla="*/ 45222 h 3535675"/>
              <a:gd name="connsiteX20" fmla="*/ 45231 w 3489253"/>
              <a:gd name="connsiteY20" fmla="*/ 148766 h 3535675"/>
              <a:gd name="connsiteX21" fmla="*/ 45231 w 3489253"/>
              <a:gd name="connsiteY21" fmla="*/ 165531 h 3535675"/>
              <a:gd name="connsiteX22" fmla="*/ 0 w 3489253"/>
              <a:gd name="connsiteY22" fmla="*/ 165531 h 3535675"/>
              <a:gd name="connsiteX23" fmla="*/ 0 w 3489253"/>
              <a:gd name="connsiteY23" fmla="*/ 148766 h 3535675"/>
              <a:gd name="connsiteX24" fmla="*/ 148778 w 3489253"/>
              <a:gd name="connsiteY24" fmla="*/ 0 h 35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9253" h="3535675">
                <a:moveTo>
                  <a:pt x="148778" y="0"/>
                </a:moveTo>
                <a:lnTo>
                  <a:pt x="1025613" y="0"/>
                </a:lnTo>
                <a:lnTo>
                  <a:pt x="1070845" y="0"/>
                </a:lnTo>
                <a:lnTo>
                  <a:pt x="2343291" y="0"/>
                </a:lnTo>
                <a:lnTo>
                  <a:pt x="2388522" y="0"/>
                </a:lnTo>
                <a:lnTo>
                  <a:pt x="3200096" y="0"/>
                </a:lnTo>
                <a:cubicBezTo>
                  <a:pt x="3359535" y="0"/>
                  <a:pt x="3489252" y="129607"/>
                  <a:pt x="3489252" y="289220"/>
                </a:cubicBezTo>
                <a:lnTo>
                  <a:pt x="3489252" y="2796619"/>
                </a:lnTo>
                <a:lnTo>
                  <a:pt x="3489253" y="2796619"/>
                </a:lnTo>
                <a:lnTo>
                  <a:pt x="3489253" y="3535675"/>
                </a:lnTo>
                <a:lnTo>
                  <a:pt x="3444022" y="3535675"/>
                </a:lnTo>
                <a:lnTo>
                  <a:pt x="3444022" y="2905251"/>
                </a:lnTo>
                <a:lnTo>
                  <a:pt x="3444020" y="2905251"/>
                </a:lnTo>
                <a:lnTo>
                  <a:pt x="3444020" y="289220"/>
                </a:lnTo>
                <a:cubicBezTo>
                  <a:pt x="3444020" y="154823"/>
                  <a:pt x="3334658" y="45222"/>
                  <a:pt x="3200096" y="45222"/>
                </a:cubicBezTo>
                <a:lnTo>
                  <a:pt x="2691085" y="45222"/>
                </a:lnTo>
                <a:lnTo>
                  <a:pt x="2645854" y="45222"/>
                </a:lnTo>
                <a:lnTo>
                  <a:pt x="1373408" y="45222"/>
                </a:lnTo>
                <a:lnTo>
                  <a:pt x="1328177" y="45222"/>
                </a:lnTo>
                <a:lnTo>
                  <a:pt x="148778" y="45222"/>
                </a:lnTo>
                <a:cubicBezTo>
                  <a:pt x="91593" y="45222"/>
                  <a:pt x="45231" y="91570"/>
                  <a:pt x="45231" y="148766"/>
                </a:cubicBezTo>
                <a:lnTo>
                  <a:pt x="45231" y="165531"/>
                </a:lnTo>
                <a:lnTo>
                  <a:pt x="0" y="165531"/>
                </a:lnTo>
                <a:lnTo>
                  <a:pt x="0" y="148766"/>
                </a:lnTo>
                <a:cubicBezTo>
                  <a:pt x="0" y="66775"/>
                  <a:pt x="66716" y="0"/>
                  <a:pt x="148778" y="0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Freeform: Shape 53">
            <a:extLst>
              <a:ext uri="{FF2B5EF4-FFF2-40B4-BE49-F238E27FC236}">
                <a16:creationId xmlns:a16="http://schemas.microsoft.com/office/drawing/2014/main" id="{DC5BBAF6-466C-4C04-B85D-F08885821FA0}"/>
              </a:ext>
            </a:extLst>
          </p:cNvPr>
          <p:cNvSpPr/>
          <p:nvPr/>
        </p:nvSpPr>
        <p:spPr>
          <a:xfrm>
            <a:off x="5804477" y="2935181"/>
            <a:ext cx="4463422" cy="4288581"/>
          </a:xfrm>
          <a:custGeom>
            <a:avLst/>
            <a:gdLst>
              <a:gd name="connsiteX0" fmla="*/ 289190 w 3501401"/>
              <a:gd name="connsiteY0" fmla="*/ 0 h 3922674"/>
              <a:gd name="connsiteX1" fmla="*/ 2491344 w 3501401"/>
              <a:gd name="connsiteY1" fmla="*/ 0 h 3922674"/>
              <a:gd name="connsiteX2" fmla="*/ 2536408 w 3501401"/>
              <a:gd name="connsiteY2" fmla="*/ 0 h 3922674"/>
              <a:gd name="connsiteX3" fmla="*/ 3353402 w 3501401"/>
              <a:gd name="connsiteY3" fmla="*/ 0 h 3922674"/>
              <a:gd name="connsiteX4" fmla="*/ 3501401 w 3501401"/>
              <a:gd name="connsiteY4" fmla="*/ 148771 h 3922674"/>
              <a:gd name="connsiteX5" fmla="*/ 3455851 w 3501401"/>
              <a:gd name="connsiteY5" fmla="*/ 148771 h 3922674"/>
              <a:gd name="connsiteX6" fmla="*/ 3353402 w 3501401"/>
              <a:gd name="connsiteY6" fmla="*/ 45251 h 3922674"/>
              <a:gd name="connsiteX7" fmla="*/ 2184647 w 3501401"/>
              <a:gd name="connsiteY7" fmla="*/ 45251 h 3922674"/>
              <a:gd name="connsiteX8" fmla="*/ 2139421 w 3501401"/>
              <a:gd name="connsiteY8" fmla="*/ 45251 h 3922674"/>
              <a:gd name="connsiteX9" fmla="*/ 856384 w 3501401"/>
              <a:gd name="connsiteY9" fmla="*/ 45251 h 3922674"/>
              <a:gd name="connsiteX10" fmla="*/ 811158 w 3501401"/>
              <a:gd name="connsiteY10" fmla="*/ 45251 h 3922674"/>
              <a:gd name="connsiteX11" fmla="*/ 289190 w 3501401"/>
              <a:gd name="connsiteY11" fmla="*/ 45251 h 3922674"/>
              <a:gd name="connsiteX12" fmla="*/ 45227 w 3501401"/>
              <a:gd name="connsiteY12" fmla="*/ 289285 h 3922674"/>
              <a:gd name="connsiteX13" fmla="*/ 45227 w 3501401"/>
              <a:gd name="connsiteY13" fmla="*/ 3183618 h 3922674"/>
              <a:gd name="connsiteX14" fmla="*/ 45227 w 3501401"/>
              <a:gd name="connsiteY14" fmla="*/ 3183618 h 3922674"/>
              <a:gd name="connsiteX15" fmla="*/ 45227 w 3501401"/>
              <a:gd name="connsiteY15" fmla="*/ 3922674 h 3922674"/>
              <a:gd name="connsiteX16" fmla="*/ 0 w 3501401"/>
              <a:gd name="connsiteY16" fmla="*/ 3922674 h 3922674"/>
              <a:gd name="connsiteX17" fmla="*/ 0 w 3501401"/>
              <a:gd name="connsiteY17" fmla="*/ 3292250 h 3922674"/>
              <a:gd name="connsiteX18" fmla="*/ 0 w 3501401"/>
              <a:gd name="connsiteY18" fmla="*/ 3183618 h 3922674"/>
              <a:gd name="connsiteX19" fmla="*/ 0 w 3501401"/>
              <a:gd name="connsiteY19" fmla="*/ 289285 h 3922674"/>
              <a:gd name="connsiteX20" fmla="*/ 289190 w 3501401"/>
              <a:gd name="connsiteY20" fmla="*/ 0 h 392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01" h="3922674">
                <a:moveTo>
                  <a:pt x="289190" y="0"/>
                </a:moveTo>
                <a:lnTo>
                  <a:pt x="2491344" y="0"/>
                </a:lnTo>
                <a:lnTo>
                  <a:pt x="2536408" y="0"/>
                </a:lnTo>
                <a:lnTo>
                  <a:pt x="3353402" y="0"/>
                </a:lnTo>
                <a:cubicBezTo>
                  <a:pt x="3430563" y="0"/>
                  <a:pt x="3493782" y="72084"/>
                  <a:pt x="3501401" y="148771"/>
                </a:cubicBezTo>
                <a:lnTo>
                  <a:pt x="3455851" y="148771"/>
                </a:lnTo>
                <a:cubicBezTo>
                  <a:pt x="3448556" y="96376"/>
                  <a:pt x="3405437" y="45251"/>
                  <a:pt x="3353402" y="45251"/>
                </a:cubicBezTo>
                <a:lnTo>
                  <a:pt x="2184647" y="45251"/>
                </a:lnTo>
                <a:lnTo>
                  <a:pt x="2139421" y="45251"/>
                </a:lnTo>
                <a:lnTo>
                  <a:pt x="856384" y="45251"/>
                </a:lnTo>
                <a:lnTo>
                  <a:pt x="811158" y="45251"/>
                </a:lnTo>
                <a:lnTo>
                  <a:pt x="289190" y="45251"/>
                </a:lnTo>
                <a:cubicBezTo>
                  <a:pt x="154808" y="45251"/>
                  <a:pt x="45227" y="154645"/>
                  <a:pt x="45227" y="289285"/>
                </a:cubicBezTo>
                <a:lnTo>
                  <a:pt x="45227" y="3183618"/>
                </a:lnTo>
                <a:lnTo>
                  <a:pt x="45227" y="3183618"/>
                </a:lnTo>
                <a:lnTo>
                  <a:pt x="45227" y="3922674"/>
                </a:lnTo>
                <a:lnTo>
                  <a:pt x="0" y="3922674"/>
                </a:lnTo>
                <a:lnTo>
                  <a:pt x="0" y="3292250"/>
                </a:lnTo>
                <a:lnTo>
                  <a:pt x="0" y="3183618"/>
                </a:lnTo>
                <a:lnTo>
                  <a:pt x="0" y="289285"/>
                </a:lnTo>
                <a:cubicBezTo>
                  <a:pt x="0" y="129718"/>
                  <a:pt x="129682" y="0"/>
                  <a:pt x="289190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9015414" y="2071461"/>
            <a:ext cx="1388274" cy="76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კვებითი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ღირებულება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5898910" y="2387974"/>
            <a:ext cx="1553438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მენიუს შემადგენლობა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9890" y="1012454"/>
            <a:ext cx="1143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chemeClr val="accent3">
                    <a:lumMod val="10000"/>
                  </a:schemeClr>
                </a:solidFill>
              </a:rPr>
              <a:t>სამიზნე კატეგორიებისთვის კვების კონკრეტული რეჟიმის და მენიუს დადგენა შემდეგი კრიტერიუმების მიხედვით:</a:t>
            </a:r>
          </a:p>
        </p:txBody>
      </p:sp>
    </p:spTree>
    <p:extLst>
      <p:ext uri="{BB962C8B-B14F-4D97-AF65-F5344CB8AC3E}">
        <p14:creationId xmlns:p14="http://schemas.microsoft.com/office/powerpoint/2010/main" val="2997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6240" y="15260"/>
            <a:ext cx="43371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სახელმწიფოს 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2892" y="74668"/>
            <a:ext cx="5039956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 smtClean="0">
                <a:solidFill>
                  <a:schemeClr val="accent3">
                    <a:lumMod val="10000"/>
                  </a:schemeClr>
                </a:solidFill>
              </a:rPr>
              <a:t>კერძო სექტორის </a:t>
            </a:r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2" name="Google Shape;1153;p51"/>
          <p:cNvCxnSpPr/>
          <p:nvPr/>
        </p:nvCxnSpPr>
        <p:spPr>
          <a:xfrm>
            <a:off x="0" y="388361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11795758" y="391240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16367" y="1360285"/>
            <a:ext cx="4758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კვების სტანდარტების შემუშავება და დანერგვა.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საკვების ხელმისაწვდომობის ხელშეწყობა.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ერთიანი კონსოლიდირებული ტენდერის გზით სახელმწიფოს მიერ დაწესებულებების ხელშეწყობა, საკვების უფრო ხარჯეფექტურად შესყიდვის მიზნით.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სტანდარტულ კვების  რეჟიმში ეროვნული წარმოების პროდუქციის სავალდებულო არსებობით ადგილობრივი ბიზნესის, მეურნეობის და მთლიანად ეკონომიკის გაძლიერება.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2892" y="2560614"/>
            <a:ext cx="50346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მაგ: კომერციულად მიმზიდველი პროგრამების ფარგლებში მოხდეს სოციალურად დაუცველი ბავშვებისთვის კვების კომპონენტის ინტეგრირება- კომპანიის მიერ გაკეთებული შეთავაზება ბავშვთა კვების კომპონენტის ეფექტურად განხორციელების თაობაზე შესაძლოა იყოს ერთ-ერთი სატენდერო პირობა.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სახელმწიფოს დადგენილი მოთხოვნების დაკმაყოფილება და კვების ახალი სტანდარტების წარმატებით დანერგვაში მონაწილეობა.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294" y="1360285"/>
            <a:ext cx="539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მასშტაბური კომერციული პროექტის მეშვეობით სოციალური პასუხისმგებლობის აღება სასწავლო დაწესებულებების კვებით უზრუნველყოფაზე</a:t>
            </a: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5" name="Google Shape;246;p30"/>
          <p:cNvSpPr/>
          <p:nvPr/>
        </p:nvSpPr>
        <p:spPr>
          <a:xfrm>
            <a:off x="533399" y="1133475"/>
            <a:ext cx="4841433" cy="5308888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6;p30"/>
          <p:cNvSpPr/>
          <p:nvPr/>
        </p:nvSpPr>
        <p:spPr>
          <a:xfrm>
            <a:off x="6037787" y="1104434"/>
            <a:ext cx="5522367" cy="5337929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13" y="416025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3279001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448972"/>
            <a:ext cx="2968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-კომერციული პროგრამებიდან 5%-ის კონტრიბუცია კორპორატიული სოციალური პასუხისმგებლობის ფარგლებში ბავშვთა კვების პროდუქტების სახით-</a:t>
            </a:r>
          </a:p>
          <a:p>
            <a:r>
              <a:rPr lang="ka-GE" dirty="0" smtClean="0"/>
              <a:t>5 მილიონი ლარი: 10000 მდე ბავშვის კვების თანხა წელიწადში  </a:t>
            </a:r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8101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34">
            <a:extLst>
              <a:ext uri="{FF2B5EF4-FFF2-40B4-BE49-F238E27FC236}">
                <a16:creationId xmlns:a16="http://schemas.microsoft.com/office/drawing/2014/main" id="{3A7D8F1C-95AE-44DD-87AF-293005AFA478}"/>
              </a:ext>
            </a:extLst>
          </p:cNvPr>
          <p:cNvSpPr/>
          <p:nvPr/>
        </p:nvSpPr>
        <p:spPr>
          <a:xfrm>
            <a:off x="9545502" y="3058807"/>
            <a:ext cx="1860106" cy="930680"/>
          </a:xfrm>
          <a:custGeom>
            <a:avLst/>
            <a:gdLst>
              <a:gd name="connsiteX0" fmla="*/ 1197622 w 1197621"/>
              <a:gd name="connsiteY0" fmla="*/ 299607 h 599213"/>
              <a:gd name="connsiteX1" fmla="*/ 598811 w 1197621"/>
              <a:gd name="connsiteY1" fmla="*/ 0 h 599213"/>
              <a:gd name="connsiteX2" fmla="*/ 0 w 1197621"/>
              <a:gd name="connsiteY2" fmla="*/ 299607 h 599213"/>
              <a:gd name="connsiteX3" fmla="*/ 598811 w 1197621"/>
              <a:gd name="connsiteY3" fmla="*/ 599214 h 599213"/>
              <a:gd name="connsiteX4" fmla="*/ 1197622 w 1197621"/>
              <a:gd name="connsiteY4" fmla="*/ 299607 h 5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1" h="599213">
                <a:moveTo>
                  <a:pt x="1197622" y="299607"/>
                </a:moveTo>
                <a:cubicBezTo>
                  <a:pt x="1197622" y="134138"/>
                  <a:pt x="929526" y="0"/>
                  <a:pt x="598811" y="0"/>
                </a:cubicBezTo>
                <a:cubicBezTo>
                  <a:pt x="268096" y="0"/>
                  <a:pt x="0" y="134138"/>
                  <a:pt x="0" y="299607"/>
                </a:cubicBezTo>
                <a:cubicBezTo>
                  <a:pt x="0" y="465076"/>
                  <a:pt x="268096" y="599214"/>
                  <a:pt x="598811" y="599214"/>
                </a:cubicBezTo>
                <a:cubicBezTo>
                  <a:pt x="929526" y="599214"/>
                  <a:pt x="1197622" y="465076"/>
                  <a:pt x="1197622" y="299607"/>
                </a:cubicBezTo>
                <a:close/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7127981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კომერციული და ლოჯისტიკური ნაწილი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>
            <a:stCxn id="5" idx="3"/>
          </p:cNvCxnSpPr>
          <p:nvPr/>
        </p:nvCxnSpPr>
        <p:spPr>
          <a:xfrm>
            <a:off x="7963269" y="375366"/>
            <a:ext cx="4228731" cy="1525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77443" y="946014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54379"/>
                </a:solidFill>
              </a:rPr>
              <a:t>კომერციული პროექტის შექმნა, რომელიც მოიცავს:</a:t>
            </a:r>
            <a:endParaRPr lang="en-US" b="1" dirty="0">
              <a:solidFill>
                <a:srgbClr val="2543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961" y="1687031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სასაწყობო და სამაცივრო ნაგებობებს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583" y="1686021"/>
            <a:ext cx="251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საწარმოო სიმძლავრეებს საკვების და შესაფუთი მასალების მოსამზადებლად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84" y="4408229"/>
            <a:ext cx="2859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 ჰაბს მზა პროდუქციის განაწილებისა და დისტრიბუციისთვის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0709" y="1686021"/>
            <a:ext cx="2500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ნარჩენების გადამუშავების ლოჯისტიკას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8807" y="4408229"/>
            <a:ext cx="3136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პროფესიულ მომზადება-გადამზადების კურსებს საწარმოში დასაქმებულთათვის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92" y="1720203"/>
            <a:ext cx="247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ლოჯისტიკური ჰაბის შექმნა და მართვა</a:t>
            </a:r>
            <a:endParaRPr lang="en-US" sz="1500" dirty="0">
              <a:solidFill>
                <a:srgbClr val="254379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D4CE36-A5D6-46B7-A1E5-2C51190845AE}"/>
              </a:ext>
            </a:extLst>
          </p:cNvPr>
          <p:cNvGrpSpPr/>
          <p:nvPr/>
        </p:nvGrpSpPr>
        <p:grpSpPr>
          <a:xfrm>
            <a:off x="1005647" y="3050387"/>
            <a:ext cx="8976649" cy="930681"/>
            <a:chOff x="2015080" y="2947916"/>
            <a:chExt cx="8161841" cy="846202"/>
          </a:xfrm>
        </p:grpSpPr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6CFC199-6177-45FE-AC79-F9532C8E3074}"/>
                </a:ext>
              </a:extLst>
            </p:cNvPr>
            <p:cNvSpPr/>
            <p:nvPr/>
          </p:nvSpPr>
          <p:spPr>
            <a:xfrm>
              <a:off x="2015080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6B35DCEB-8FF2-481C-9A34-D1B52AFC9E89}"/>
                </a:ext>
              </a:extLst>
            </p:cNvPr>
            <p:cNvSpPr/>
            <p:nvPr/>
          </p:nvSpPr>
          <p:spPr>
            <a:xfrm>
              <a:off x="4603309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54BAE8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3A7D8F1C-95AE-44DD-87AF-293005AFA478}"/>
                </a:ext>
              </a:extLst>
            </p:cNvPr>
            <p:cNvSpPr/>
            <p:nvPr/>
          </p:nvSpPr>
          <p:spPr>
            <a:xfrm>
              <a:off x="7191538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BC823255-9B37-4081-8C40-424C2AFA9389}"/>
                </a:ext>
              </a:extLst>
            </p:cNvPr>
            <p:cNvSpPr/>
            <p:nvPr/>
          </p:nvSpPr>
          <p:spPr>
            <a:xfrm>
              <a:off x="3309194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EF6411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BB4E1426-7923-4A9A-A74F-733488B57004}"/>
                </a:ext>
              </a:extLst>
            </p:cNvPr>
            <p:cNvSpPr/>
            <p:nvPr/>
          </p:nvSpPr>
          <p:spPr>
            <a:xfrm>
              <a:off x="2015097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2EA1F1BC-EA50-4EBE-B99D-967D4AC3A93F}"/>
                </a:ext>
              </a:extLst>
            </p:cNvPr>
            <p:cNvSpPr/>
            <p:nvPr/>
          </p:nvSpPr>
          <p:spPr>
            <a:xfrm>
              <a:off x="5897423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F9CF5C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3CD911B1-2379-4D2A-9037-D6EDA020D557}"/>
                </a:ext>
              </a:extLst>
            </p:cNvPr>
            <p:cNvSpPr/>
            <p:nvPr/>
          </p:nvSpPr>
          <p:spPr>
            <a:xfrm>
              <a:off x="4603326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4CC1E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07917DC0-DC8D-42A1-9689-2D3EFCFD3C66}"/>
                </a:ext>
              </a:extLst>
            </p:cNvPr>
            <p:cNvSpPr/>
            <p:nvPr/>
          </p:nvSpPr>
          <p:spPr>
            <a:xfrm>
              <a:off x="8485656" y="2947916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B9E25A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EF715372-774C-4641-9F06-3F1BBEAFEA19}"/>
                </a:ext>
              </a:extLst>
            </p:cNvPr>
            <p:cNvSpPr/>
            <p:nvPr/>
          </p:nvSpPr>
          <p:spPr>
            <a:xfrm>
              <a:off x="7191555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521773-EAC0-4F34-8F33-232B86B88F6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35700" y="2274201"/>
            <a:ext cx="0" cy="7349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98EF0F4-F18B-4647-A6CE-1379B7525E5E}"/>
              </a:ext>
            </a:extLst>
          </p:cNvPr>
          <p:cNvCxnSpPr>
            <a:cxnSpLocks/>
          </p:cNvCxnSpPr>
          <p:nvPr/>
        </p:nvCxnSpPr>
        <p:spPr>
          <a:xfrm>
            <a:off x="4806561" y="2681977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7634446" y="2241029"/>
            <a:ext cx="0" cy="7598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9D3F65-65DE-43FF-8695-5E6E409CBFAA}"/>
              </a:ext>
            </a:extLst>
          </p:cNvPr>
          <p:cNvCxnSpPr>
            <a:cxnSpLocks/>
          </p:cNvCxnSpPr>
          <p:nvPr/>
        </p:nvCxnSpPr>
        <p:spPr>
          <a:xfrm rot="10800000">
            <a:off x="9052243" y="3990041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D0F55E-8927-4566-AD89-94485148DDBC}"/>
              </a:ext>
            </a:extLst>
          </p:cNvPr>
          <p:cNvCxnSpPr>
            <a:cxnSpLocks/>
          </p:cNvCxnSpPr>
          <p:nvPr/>
        </p:nvCxnSpPr>
        <p:spPr>
          <a:xfrm flipV="1">
            <a:off x="6229781" y="3990041"/>
            <a:ext cx="0" cy="107835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EC2CB3-7ABE-45B8-964A-B7281A2746D7}"/>
              </a:ext>
            </a:extLst>
          </p:cNvPr>
          <p:cNvCxnSpPr>
            <a:cxnSpLocks/>
          </p:cNvCxnSpPr>
          <p:nvPr/>
        </p:nvCxnSpPr>
        <p:spPr>
          <a:xfrm rot="10800000">
            <a:off x="3377732" y="3999794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3" name="Freeform: Shape 40">
            <a:extLst>
              <a:ext uri="{FF2B5EF4-FFF2-40B4-BE49-F238E27FC236}">
                <a16:creationId xmlns:a16="http://schemas.microsoft.com/office/drawing/2014/main" id="{EF715372-774C-4641-9F06-3F1BBEAFEA19}"/>
              </a:ext>
            </a:extLst>
          </p:cNvPr>
          <p:cNvSpPr/>
          <p:nvPr/>
        </p:nvSpPr>
        <p:spPr>
          <a:xfrm>
            <a:off x="9545522" y="3524144"/>
            <a:ext cx="1860069" cy="465343"/>
          </a:xfrm>
          <a:custGeom>
            <a:avLst/>
            <a:gdLst>
              <a:gd name="connsiteX0" fmla="*/ 0 w 1197597"/>
              <a:gd name="connsiteY0" fmla="*/ 0 h 299608"/>
              <a:gd name="connsiteX1" fmla="*/ 598799 w 1197597"/>
              <a:gd name="connsiteY1" fmla="*/ 299609 h 299608"/>
              <a:gd name="connsiteX2" fmla="*/ 1197597 w 1197597"/>
              <a:gd name="connsiteY2" fmla="*/ 0 h 2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597" h="299608">
                <a:moveTo>
                  <a:pt x="0" y="0"/>
                </a:moveTo>
                <a:cubicBezTo>
                  <a:pt x="0" y="165383"/>
                  <a:pt x="268262" y="299609"/>
                  <a:pt x="598799" y="299609"/>
                </a:cubicBezTo>
                <a:cubicBezTo>
                  <a:pt x="929335" y="299609"/>
                  <a:pt x="1197597" y="165383"/>
                  <a:pt x="1197597" y="0"/>
                </a:cubicBezTo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10487691" y="2570303"/>
            <a:ext cx="11198" cy="48588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495125" y="5148365"/>
            <a:ext cx="35215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მასშტაბების გავლენას თვითღირებულების შემცირებაზე; დაწესებულებებში კვების ორგანიზებაზე გაწეული დანახარჯების მინიმუმამდე დაყვანას</a:t>
            </a:r>
            <a:endParaRPr lang="en-US" sz="1500" dirty="0">
              <a:solidFill>
                <a:srgbClr val="25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95374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საკომუნიკაციო კამპანია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644" y="2167917"/>
            <a:ext cx="10515600" cy="4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 ჯანსაღი კვების მნიშვნელობაზე ინფორმაციის მიწოდება სამიზნე ჯგუფებში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644" y="3006876"/>
            <a:ext cx="8087038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მშობელთა განათლება ბავშვთა და მოზარდთა კვების საკითხებზე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13355" y="1280610"/>
            <a:ext cx="10515600" cy="4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მოზარდებისთვის ჯანსაღი საკვების მომზადების პრაქტიკული გაკვეთილები ცნობილი შეფ-მზარეულების მიერ</a:t>
            </a:r>
            <a:endParaRPr lang="en-US" sz="2400" kern="0" dirty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7644" y="4062790"/>
            <a:ext cx="6551192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მობილური აპლიკაცია ჯანსაღი კვების რეცეპტებით</a:t>
            </a:r>
            <a:endParaRPr lang="en-US" sz="2400" kern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6" y="3630866"/>
            <a:ext cx="4537224" cy="30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105214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საქართველოდან და საქართველოს მიმართულებით </a:t>
            </a:r>
            <a:endParaRPr lang="ka-GE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2400" dirty="0" smtClean="0">
                <a:solidFill>
                  <a:schemeClr val="accent3">
                    <a:lumMod val="10000"/>
                  </a:schemeClr>
                </a:solidFill>
              </a:rPr>
              <a:t>თვითმფრინავის </a:t>
            </a:r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რეისებზე მგზავრების კვება ქართული კერძებით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53;p51"/>
          <p:cNvCxnSpPr/>
          <p:nvPr/>
        </p:nvCxnSpPr>
        <p:spPr>
          <a:xfrm>
            <a:off x="11356711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835288" y="1270417"/>
            <a:ext cx="7619352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ტურიზმის ხელშეწყობა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ქართული სამზარეულოს პოპულარიზაცია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ეროვნული კვების ბიზნესის განვითარება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8691" y="3492877"/>
            <a:ext cx="4813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rgbClr val="BE1221"/>
                </a:solidFill>
              </a:rPr>
              <a:t>აუცილებელი პირობა!</a:t>
            </a:r>
            <a:r>
              <a:rPr lang="ka-GE" sz="2400" b="1" dirty="0">
                <a:solidFill>
                  <a:srgbClr val="BE1221"/>
                </a:solidFill>
              </a:rPr>
              <a:t> </a:t>
            </a:r>
            <a:endParaRPr lang="ka-GE" sz="2400" b="1" dirty="0" smtClean="0">
              <a:solidFill>
                <a:srgbClr val="BE1221"/>
              </a:solidFill>
            </a:endParaRP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საკვების მწარმოებლების მიერ, ავიამიმოსვლისას კვების საერთაშორისო სტანდარტების დაკმაყოფილება.</a:t>
            </a: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The World Food Safety Guidelines for Airline Catering) </a:t>
            </a:r>
            <a:endParaRPr lang="ka-G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2" descr="Image result for trave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09" y="1752803"/>
            <a:ext cx="1521502" cy="1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0" y="3686841"/>
            <a:ext cx="3633931" cy="18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მოსალოდნელი შედეგები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30" y="3754581"/>
            <a:ext cx="2709785" cy="2709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061" y="750731"/>
            <a:ext cx="10165558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სამიზნე ჯგუფებში </a:t>
            </a:r>
            <a:r>
              <a:rPr lang="ka-GE" sz="2000" kern="0" dirty="0" smtClean="0">
                <a:solidFill>
                  <a:srgbClr val="254379"/>
                </a:solidFill>
              </a:rPr>
              <a:t>კვებისადმი დამოკიდებულების შეცვლა</a:t>
            </a:r>
            <a:r>
              <a:rPr lang="en-US" sz="2000" kern="0" dirty="0" smtClean="0">
                <a:solidFill>
                  <a:srgbClr val="254379"/>
                </a:solidFill>
              </a:rPr>
              <a:t> </a:t>
            </a:r>
            <a:r>
              <a:rPr lang="ka-GE" sz="2000" kern="0" dirty="0" smtClean="0">
                <a:solidFill>
                  <a:srgbClr val="254379"/>
                </a:solidFill>
              </a:rPr>
              <a:t>და არაჯანსაღ </a:t>
            </a:r>
            <a:r>
              <a:rPr lang="ka-GE" sz="2000" kern="0" dirty="0">
                <a:solidFill>
                  <a:srgbClr val="254379"/>
                </a:solidFill>
              </a:rPr>
              <a:t>კვებასთან დაკავშირებული ჯანმრთელობის პრობლემების და ავადობის შემცირება</a:t>
            </a:r>
            <a:r>
              <a:rPr lang="ka-GE" sz="2000" kern="0" dirty="0" smtClean="0">
                <a:solidFill>
                  <a:srgbClr val="254379"/>
                </a:solidFill>
              </a:rPr>
              <a:t>;</a:t>
            </a:r>
            <a:endParaRPr lang="en-US" sz="2000" kern="0" dirty="0">
              <a:solidFill>
                <a:srgbClr val="254379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მოსწავლეთა ფიზიკური და მენტალური შესაძლებლობების გაუმჯობესება;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სტაციონარის პაციენტების წარმატებით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გამოჯანმრთელების ხელშეწყობა;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სამხედრო პირების ფიზიკური შესაძლებლობების გაზრდა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პატიმართა ჯანრმთელობის რისკების პრევენცია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lang="ka-GE" sz="2000" kern="0" dirty="0">
                <a:solidFill>
                  <a:srgbClr val="254379"/>
                </a:solidFill>
              </a:rPr>
              <a:t>საკუთარ ჯანმრთელობაზე ზრუნვის პასუხისმგებლობის განვითარება;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sz="2000" kern="0" dirty="0" smtClean="0">
                <a:solidFill>
                  <a:srgbClr val="254379"/>
                </a:solidFill>
              </a:rPr>
              <a:t>სასწავლო პროცესის ხელშეწყობა და აკადემიური მოსწრების ამაღლება;</a:t>
            </a:r>
            <a:endParaRPr lang="ka-GE" sz="2000" kern="0" dirty="0">
              <a:solidFill>
                <a:srgbClr val="254379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კვების ეროვნული ბიზნესის გაძლიერება</a:t>
            </a:r>
            <a:r>
              <a:rPr kumimoji="0" lang="ka-GE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და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სოფლის მეურნეუობის გაძლიერება;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საკვების შესყიდვის მეტი ხარჯეფექტურობა;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საკვების ხარისხის და უსაფრთხოების გაუმჯობესებული კონტროლი;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სოციალურად მოწყვლადი ჯგუფებისთვის საკვებზე გაუმჯობესებული ხელმისაწვდომობა;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ქართული სამზარეულოს საერთაშორისო პოპულარიზაცია და ტურიზმის ხელშეწყობა.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54379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/>
          </p:nvPr>
        </p:nvSpPr>
        <p:spPr>
          <a:xfrm>
            <a:off x="0" y="2647388"/>
            <a:ext cx="12192000" cy="3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a-GE" sz="4400" b="1" dirty="0">
                <a:solidFill>
                  <a:schemeClr val="accent3">
                    <a:lumMod val="10000"/>
                  </a:schemeClr>
                </a:solidFill>
              </a:rPr>
              <a:t>მადლობა </a:t>
            </a:r>
            <a: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</a:br>
            <a:r>
              <a:rPr lang="ka-GE" sz="4400" b="1" dirty="0" smtClean="0">
                <a:solidFill>
                  <a:schemeClr val="accent3">
                    <a:lumMod val="10000"/>
                  </a:schemeClr>
                </a:solidFill>
              </a:rPr>
              <a:t>ყურადღებისთვის</a:t>
            </a:r>
            <a:endParaRPr sz="4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410596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1" y="1606963"/>
            <a:ext cx="5380700" cy="33149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5289" y="0"/>
            <a:ext cx="5934648" cy="78930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საკითხის აქტუალობა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0" y="1318051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ორგანიზებულ დაწესებულებებში კვების კომპონენტის ხარვეზები- არაჯანსაღი საკვები სკოლებში, კვება რეჟიმის გარეშე, არასრულფასოვანი მენიუ, სურსათის ხარისხის და უსაფრთხოების პრობლემა</a:t>
            </a:r>
            <a:r>
              <a:rPr lang="ka-GE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973" y="1497553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 არაგადამდებ დაავადებათა მაღალი ტვირთი, რომლის პრევენცია შესაძლებელია ჯანსაღი კვებით-სიმსუქნე, დიაბეტი,მაღალი არტერიული წნევა და </a:t>
            </a:r>
            <a:r>
              <a:rPr lang="ka-GE" dirty="0" smtClean="0">
                <a:solidFill>
                  <a:srgbClr val="002060"/>
                </a:solidFill>
              </a:rPr>
              <a:t>სხვ.</a:t>
            </a:r>
            <a:endParaRPr lang="ka-GE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933" y="4251696"/>
            <a:ext cx="347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საკვებისმიერი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ინტოქსიკაციის </a:t>
            </a:r>
            <a:r>
              <a:rPr lang="ka-GE" dirty="0">
                <a:solidFill>
                  <a:srgbClr val="002060"/>
                </a:solidFill>
              </a:rPr>
              <a:t>შემთხვევები </a:t>
            </a:r>
            <a:r>
              <a:rPr lang="ka-GE" dirty="0" smtClean="0">
                <a:solidFill>
                  <a:srgbClr val="002060"/>
                </a:solidFill>
              </a:rPr>
              <a:t>დაწესებულებებში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2333" y="4284703"/>
            <a:ext cx="223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დაწესებულებებში საკვების შესყიდვის </a:t>
            </a:r>
            <a:r>
              <a:rPr lang="ka-GE" dirty="0" smtClean="0">
                <a:solidFill>
                  <a:srgbClr val="002060"/>
                </a:solidFill>
              </a:rPr>
              <a:t>ხარჯეფექტურობა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112" y="5186851"/>
            <a:ext cx="311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ჯანსაღი კვების მნიშვნელობაზე დაბალი ცნობიერება და არაჯანსაღი პროდუქტის მაღალი </a:t>
            </a:r>
            <a:r>
              <a:rPr lang="ka-GE" dirty="0" smtClean="0">
                <a:solidFill>
                  <a:srgbClr val="002060"/>
                </a:solidFill>
              </a:rPr>
              <a:t>მოხმარება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9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anose="010A0502050306030303" pitchFamily="18" charset="0"/>
              </a:rPr>
              <a:t>ინიციატივის მიზანი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3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739;p36"/>
          <p:cNvGrpSpPr/>
          <p:nvPr/>
        </p:nvGrpSpPr>
        <p:grpSpPr>
          <a:xfrm>
            <a:off x="3800994" y="1136455"/>
            <a:ext cx="1659112" cy="2524035"/>
            <a:chOff x="3675587" y="1688077"/>
            <a:chExt cx="1084888" cy="1650458"/>
          </a:xfrm>
        </p:grpSpPr>
        <p:sp>
          <p:nvSpPr>
            <p:cNvPr id="16" name="Google Shape;740;p36"/>
            <p:cNvSpPr/>
            <p:nvPr/>
          </p:nvSpPr>
          <p:spPr>
            <a:xfrm>
              <a:off x="3675587" y="2637315"/>
              <a:ext cx="701652" cy="701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41;p36"/>
            <p:cNvGrpSpPr/>
            <p:nvPr/>
          </p:nvGrpSpPr>
          <p:grpSpPr>
            <a:xfrm>
              <a:off x="3781164" y="1688077"/>
              <a:ext cx="979311" cy="1104949"/>
              <a:chOff x="3781164" y="1688077"/>
              <a:chExt cx="979311" cy="1104949"/>
            </a:xfrm>
          </p:grpSpPr>
          <p:sp>
            <p:nvSpPr>
              <p:cNvPr id="18" name="Google Shape;742;p36"/>
              <p:cNvSpPr/>
              <p:nvPr/>
            </p:nvSpPr>
            <p:spPr>
              <a:xfrm>
                <a:off x="4016925" y="1897800"/>
                <a:ext cx="15525" cy="89522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9460" extrusionOk="0">
                    <a:moveTo>
                      <a:pt x="0" y="1"/>
                    </a:moveTo>
                    <a:lnTo>
                      <a:pt x="0" y="49460"/>
                    </a:lnTo>
                    <a:lnTo>
                      <a:pt x="832" y="49460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43;p36"/>
              <p:cNvSpPr/>
              <p:nvPr/>
            </p:nvSpPr>
            <p:spPr>
              <a:xfrm>
                <a:off x="3781164" y="1824775"/>
                <a:ext cx="9793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1" y="12065"/>
                    </a:lnTo>
                    <a:lnTo>
                      <a:pt x="401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4;p36"/>
              <p:cNvSpPr/>
              <p:nvPr/>
            </p:nvSpPr>
            <p:spPr>
              <a:xfrm>
                <a:off x="3936445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4" y="1"/>
                    </a:moveTo>
                    <a:cubicBezTo>
                      <a:pt x="3623" y="1"/>
                      <a:pt x="2521" y="421"/>
                      <a:pt x="1681" y="1261"/>
                    </a:cubicBezTo>
                    <a:cubicBezTo>
                      <a:pt x="1" y="2941"/>
                      <a:pt x="1" y="5666"/>
                      <a:pt x="1681" y="7349"/>
                    </a:cubicBezTo>
                    <a:cubicBezTo>
                      <a:pt x="2521" y="8189"/>
                      <a:pt x="3623" y="8609"/>
                      <a:pt x="4724" y="8609"/>
                    </a:cubicBezTo>
                    <a:cubicBezTo>
                      <a:pt x="5826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6" y="1"/>
                      <a:pt x="4724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45;p36"/>
              <p:cNvSpPr/>
              <p:nvPr/>
            </p:nvSpPr>
            <p:spPr>
              <a:xfrm>
                <a:off x="3987703" y="1900423"/>
                <a:ext cx="74048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3964" extrusionOk="0">
                    <a:moveTo>
                      <a:pt x="1983" y="1"/>
                    </a:moveTo>
                    <a:cubicBezTo>
                      <a:pt x="889" y="1"/>
                      <a:pt x="1" y="889"/>
                      <a:pt x="1" y="1983"/>
                    </a:cubicBezTo>
                    <a:cubicBezTo>
                      <a:pt x="1" y="3077"/>
                      <a:pt x="889" y="3963"/>
                      <a:pt x="1983" y="3963"/>
                    </a:cubicBezTo>
                    <a:cubicBezTo>
                      <a:pt x="3077" y="3963"/>
                      <a:pt x="3963" y="3077"/>
                      <a:pt x="3963" y="1983"/>
                    </a:cubicBezTo>
                    <a:cubicBezTo>
                      <a:pt x="3963" y="889"/>
                      <a:pt x="3077" y="1"/>
                      <a:pt x="19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6;p36"/>
              <p:cNvSpPr/>
              <p:nvPr/>
            </p:nvSpPr>
            <p:spPr>
              <a:xfrm>
                <a:off x="3967211" y="1688077"/>
                <a:ext cx="114994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332" extrusionOk="0">
                    <a:moveTo>
                      <a:pt x="0" y="0"/>
                    </a:moveTo>
                    <a:lnTo>
                      <a:pt x="3078" y="5332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747;p36"/>
          <p:cNvGrpSpPr/>
          <p:nvPr/>
        </p:nvGrpSpPr>
        <p:grpSpPr>
          <a:xfrm>
            <a:off x="2190583" y="1131600"/>
            <a:ext cx="1771868" cy="3754061"/>
            <a:chOff x="2908571" y="1688077"/>
            <a:chExt cx="1158621" cy="2454767"/>
          </a:xfrm>
        </p:grpSpPr>
        <p:grpSp>
          <p:nvGrpSpPr>
            <p:cNvPr id="24" name="Google Shape;748;p36"/>
            <p:cNvGrpSpPr/>
            <p:nvPr/>
          </p:nvGrpSpPr>
          <p:grpSpPr>
            <a:xfrm>
              <a:off x="3088081" y="1688077"/>
              <a:ext cx="979111" cy="1905476"/>
              <a:chOff x="3088081" y="1688077"/>
              <a:chExt cx="979111" cy="1905476"/>
            </a:xfrm>
          </p:grpSpPr>
          <p:sp>
            <p:nvSpPr>
              <p:cNvPr id="26" name="Google Shape;749;p36"/>
              <p:cNvSpPr/>
              <p:nvPr/>
            </p:nvSpPr>
            <p:spPr>
              <a:xfrm>
                <a:off x="3266348" y="1897800"/>
                <a:ext cx="15575" cy="169575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8921" extrusionOk="0">
                    <a:moveTo>
                      <a:pt x="1" y="1"/>
                    </a:moveTo>
                    <a:lnTo>
                      <a:pt x="1" y="98921"/>
                    </a:lnTo>
                    <a:lnTo>
                      <a:pt x="835" y="9892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36"/>
              <p:cNvSpPr/>
              <p:nvPr/>
            </p:nvSpPr>
            <p:spPr>
              <a:xfrm>
                <a:off x="3088081" y="1826417"/>
                <a:ext cx="9791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0" y="12065"/>
                    </a:lnTo>
                    <a:lnTo>
                      <a:pt x="40180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1;p36"/>
              <p:cNvSpPr/>
              <p:nvPr/>
            </p:nvSpPr>
            <p:spPr>
              <a:xfrm>
                <a:off x="3185883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5" y="1"/>
                    </a:moveTo>
                    <a:cubicBezTo>
                      <a:pt x="3624" y="1"/>
                      <a:pt x="2522" y="421"/>
                      <a:pt x="1681" y="1261"/>
                    </a:cubicBezTo>
                    <a:cubicBezTo>
                      <a:pt x="0" y="2941"/>
                      <a:pt x="0" y="5666"/>
                      <a:pt x="1681" y="7349"/>
                    </a:cubicBezTo>
                    <a:cubicBezTo>
                      <a:pt x="2522" y="8189"/>
                      <a:pt x="3624" y="8609"/>
                      <a:pt x="4725" y="8609"/>
                    </a:cubicBezTo>
                    <a:cubicBezTo>
                      <a:pt x="5827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7" y="1"/>
                      <a:pt x="4725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2;p36"/>
              <p:cNvSpPr/>
              <p:nvPr/>
            </p:nvSpPr>
            <p:spPr>
              <a:xfrm>
                <a:off x="3237141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5" y="3963"/>
                      <a:pt x="3963" y="3077"/>
                      <a:pt x="3963" y="1983"/>
                    </a:cubicBezTo>
                    <a:cubicBezTo>
                      <a:pt x="3963" y="889"/>
                      <a:pt x="3075" y="1"/>
                      <a:pt x="1981" y="1"/>
                    </a:cubicBez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3;p36"/>
              <p:cNvSpPr/>
              <p:nvPr/>
            </p:nvSpPr>
            <p:spPr>
              <a:xfrm>
                <a:off x="3216630" y="1688077"/>
                <a:ext cx="115013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32" extrusionOk="0">
                    <a:moveTo>
                      <a:pt x="1" y="0"/>
                    </a:moveTo>
                    <a:lnTo>
                      <a:pt x="3079" y="5332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54;p36"/>
            <p:cNvSpPr/>
            <p:nvPr/>
          </p:nvSpPr>
          <p:spPr>
            <a:xfrm>
              <a:off x="2908571" y="3405131"/>
              <a:ext cx="738167" cy="7377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63;p36"/>
          <p:cNvGrpSpPr/>
          <p:nvPr/>
        </p:nvGrpSpPr>
        <p:grpSpPr>
          <a:xfrm>
            <a:off x="6946069" y="1136454"/>
            <a:ext cx="1497964" cy="3490350"/>
            <a:chOff x="5151311" y="1688077"/>
            <a:chExt cx="979512" cy="2282327"/>
          </a:xfrm>
        </p:grpSpPr>
        <p:sp>
          <p:nvSpPr>
            <p:cNvPr id="40" name="Google Shape;764;p36"/>
            <p:cNvSpPr/>
            <p:nvPr/>
          </p:nvSpPr>
          <p:spPr>
            <a:xfrm>
              <a:off x="5518050" y="1897800"/>
              <a:ext cx="15550" cy="1458471"/>
            </a:xfrm>
            <a:custGeom>
              <a:avLst/>
              <a:gdLst/>
              <a:ahLst/>
              <a:cxnLst/>
              <a:rect l="l" t="t" r="r" b="b"/>
              <a:pathLst>
                <a:path w="833" h="79351" extrusionOk="0">
                  <a:moveTo>
                    <a:pt x="1" y="1"/>
                  </a:moveTo>
                  <a:lnTo>
                    <a:pt x="1" y="79350"/>
                  </a:lnTo>
                  <a:lnTo>
                    <a:pt x="832" y="7935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36"/>
            <p:cNvSpPr/>
            <p:nvPr/>
          </p:nvSpPr>
          <p:spPr>
            <a:xfrm>
              <a:off x="5151311" y="1824775"/>
              <a:ext cx="9795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36"/>
            <p:cNvSpPr/>
            <p:nvPr/>
          </p:nvSpPr>
          <p:spPr>
            <a:xfrm>
              <a:off x="5437589" y="1857042"/>
              <a:ext cx="176470" cy="160838"/>
            </a:xfrm>
            <a:custGeom>
              <a:avLst/>
              <a:gdLst/>
              <a:ahLst/>
              <a:cxnLst/>
              <a:rect l="l" t="t" r="r" b="b"/>
              <a:pathLst>
                <a:path w="9447" h="8609" extrusionOk="0">
                  <a:moveTo>
                    <a:pt x="4723" y="1"/>
                  </a:moveTo>
                  <a:cubicBezTo>
                    <a:pt x="3622" y="1"/>
                    <a:pt x="2521" y="421"/>
                    <a:pt x="1680" y="1261"/>
                  </a:cubicBezTo>
                  <a:cubicBezTo>
                    <a:pt x="0" y="2941"/>
                    <a:pt x="0" y="5666"/>
                    <a:pt x="1680" y="7347"/>
                  </a:cubicBezTo>
                  <a:cubicBezTo>
                    <a:pt x="2521" y="8188"/>
                    <a:pt x="3622" y="8609"/>
                    <a:pt x="4723" y="8609"/>
                  </a:cubicBezTo>
                  <a:cubicBezTo>
                    <a:pt x="5825" y="8609"/>
                    <a:pt x="6926" y="8188"/>
                    <a:pt x="7766" y="7347"/>
                  </a:cubicBezTo>
                  <a:cubicBezTo>
                    <a:pt x="9447" y="5666"/>
                    <a:pt x="9447" y="2941"/>
                    <a:pt x="7766" y="1261"/>
                  </a:cubicBezTo>
                  <a:cubicBezTo>
                    <a:pt x="6926" y="421"/>
                    <a:pt x="5825" y="1"/>
                    <a:pt x="4723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36"/>
            <p:cNvSpPr/>
            <p:nvPr/>
          </p:nvSpPr>
          <p:spPr>
            <a:xfrm>
              <a:off x="5488809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0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0" y="3963"/>
                  </a:cubicBezTo>
                  <a:cubicBezTo>
                    <a:pt x="3076" y="3963"/>
                    <a:pt x="3963" y="3077"/>
                    <a:pt x="3963" y="1983"/>
                  </a:cubicBezTo>
                  <a:cubicBezTo>
                    <a:pt x="3963" y="889"/>
                    <a:pt x="3076" y="1"/>
                    <a:pt x="1980" y="1"/>
                  </a:cubicBez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36"/>
            <p:cNvSpPr/>
            <p:nvPr/>
          </p:nvSpPr>
          <p:spPr>
            <a:xfrm>
              <a:off x="5468336" y="1688077"/>
              <a:ext cx="114975" cy="99615"/>
            </a:xfrm>
            <a:custGeom>
              <a:avLst/>
              <a:gdLst/>
              <a:ahLst/>
              <a:cxnLst/>
              <a:rect l="l" t="t" r="r" b="b"/>
              <a:pathLst>
                <a:path w="6155" h="5332" extrusionOk="0">
                  <a:moveTo>
                    <a:pt x="0" y="0"/>
                  </a:moveTo>
                  <a:lnTo>
                    <a:pt x="3076" y="5332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36"/>
            <p:cNvSpPr/>
            <p:nvPr/>
          </p:nvSpPr>
          <p:spPr>
            <a:xfrm>
              <a:off x="5174583" y="3239515"/>
              <a:ext cx="731339" cy="7308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70;p36"/>
          <p:cNvGrpSpPr/>
          <p:nvPr/>
        </p:nvGrpSpPr>
        <p:grpSpPr>
          <a:xfrm>
            <a:off x="379995" y="1136454"/>
            <a:ext cx="2073013" cy="1994470"/>
            <a:chOff x="2007448" y="1688077"/>
            <a:chExt cx="1355536" cy="1304177"/>
          </a:xfrm>
        </p:grpSpPr>
        <p:sp>
          <p:nvSpPr>
            <p:cNvPr id="47" name="Google Shape;771;p36"/>
            <p:cNvSpPr/>
            <p:nvPr/>
          </p:nvSpPr>
          <p:spPr>
            <a:xfrm>
              <a:off x="247167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72;p36"/>
            <p:cNvGrpSpPr/>
            <p:nvPr/>
          </p:nvGrpSpPr>
          <p:grpSpPr>
            <a:xfrm>
              <a:off x="2007448" y="1824775"/>
              <a:ext cx="1355536" cy="1167479"/>
              <a:chOff x="2007448" y="1824775"/>
              <a:chExt cx="1355536" cy="1167479"/>
            </a:xfrm>
          </p:grpSpPr>
          <p:sp>
            <p:nvSpPr>
              <p:cNvPr id="49" name="Google Shape;773;p36"/>
              <p:cNvSpPr/>
              <p:nvPr/>
            </p:nvSpPr>
            <p:spPr>
              <a:xfrm>
                <a:off x="2515825" y="1897800"/>
                <a:ext cx="15550" cy="4210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267" extrusionOk="0">
                    <a:moveTo>
                      <a:pt x="1" y="1"/>
                    </a:moveTo>
                    <a:lnTo>
                      <a:pt x="1" y="25267"/>
                    </a:lnTo>
                    <a:lnTo>
                      <a:pt x="832" y="25267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4;p36"/>
              <p:cNvSpPr/>
              <p:nvPr/>
            </p:nvSpPr>
            <p:spPr>
              <a:xfrm>
                <a:off x="2307650" y="1824775"/>
                <a:ext cx="1055334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4272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4271" y="12065"/>
                    </a:lnTo>
                    <a:lnTo>
                      <a:pt x="44271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5;p36"/>
              <p:cNvSpPr/>
              <p:nvPr/>
            </p:nvSpPr>
            <p:spPr>
              <a:xfrm>
                <a:off x="2125804" y="1824777"/>
                <a:ext cx="126987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2065" extrusionOk="0">
                    <a:moveTo>
                      <a:pt x="1" y="0"/>
                    </a:moveTo>
                    <a:lnTo>
                      <a:pt x="1" y="12065"/>
                    </a:lnTo>
                    <a:lnTo>
                      <a:pt x="6798" y="12065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6;p36"/>
              <p:cNvSpPr/>
              <p:nvPr/>
            </p:nvSpPr>
            <p:spPr>
              <a:xfrm>
                <a:off x="2007448" y="1824777"/>
                <a:ext cx="63493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3398" y="12065"/>
                    </a:lnTo>
                    <a:lnTo>
                      <a:pt x="33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7;p36"/>
              <p:cNvSpPr/>
              <p:nvPr/>
            </p:nvSpPr>
            <p:spPr>
              <a:xfrm>
                <a:off x="2437151" y="1857061"/>
                <a:ext cx="172921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8609" extrusionOk="0">
                    <a:moveTo>
                      <a:pt x="4621" y="0"/>
                    </a:moveTo>
                    <a:cubicBezTo>
                      <a:pt x="2547" y="0"/>
                      <a:pt x="721" y="1504"/>
                      <a:pt x="379" y="3617"/>
                    </a:cubicBezTo>
                    <a:cubicBezTo>
                      <a:pt x="0" y="5963"/>
                      <a:pt x="1594" y="8174"/>
                      <a:pt x="3942" y="8553"/>
                    </a:cubicBezTo>
                    <a:cubicBezTo>
                      <a:pt x="4174" y="8590"/>
                      <a:pt x="4406" y="8609"/>
                      <a:pt x="4634" y="8609"/>
                    </a:cubicBezTo>
                    <a:cubicBezTo>
                      <a:pt x="6708" y="8609"/>
                      <a:pt x="8536" y="7106"/>
                      <a:pt x="8877" y="4992"/>
                    </a:cubicBezTo>
                    <a:cubicBezTo>
                      <a:pt x="9257" y="2646"/>
                      <a:pt x="7663" y="436"/>
                      <a:pt x="5315" y="57"/>
                    </a:cubicBezTo>
                    <a:cubicBezTo>
                      <a:pt x="5082" y="19"/>
                      <a:pt x="4850" y="0"/>
                      <a:pt x="4621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8;p36"/>
              <p:cNvSpPr/>
              <p:nvPr/>
            </p:nvSpPr>
            <p:spPr>
              <a:xfrm>
                <a:off x="2486578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4" y="3963"/>
                      <a:pt x="3963" y="3077"/>
                      <a:pt x="3963" y="1983"/>
                    </a:cubicBezTo>
                    <a:cubicBezTo>
                      <a:pt x="3963" y="889"/>
                      <a:pt x="3074" y="1"/>
                      <a:pt x="1981" y="1"/>
                    </a:cubicBez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9;p36"/>
              <p:cNvSpPr/>
              <p:nvPr/>
            </p:nvSpPr>
            <p:spPr>
              <a:xfrm>
                <a:off x="2171945" y="2289393"/>
                <a:ext cx="703295" cy="7028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780;p36"/>
          <p:cNvGrpSpPr/>
          <p:nvPr/>
        </p:nvGrpSpPr>
        <p:grpSpPr>
          <a:xfrm>
            <a:off x="5449630" y="1136455"/>
            <a:ext cx="1497812" cy="1858450"/>
            <a:chOff x="4395037" y="1688077"/>
            <a:chExt cx="979412" cy="1215234"/>
          </a:xfrm>
        </p:grpSpPr>
        <p:sp>
          <p:nvSpPr>
            <p:cNvPr id="57" name="Google Shape;781;p36"/>
            <p:cNvSpPr/>
            <p:nvPr/>
          </p:nvSpPr>
          <p:spPr>
            <a:xfrm>
              <a:off x="4767475" y="1897800"/>
              <a:ext cx="15575" cy="420968"/>
            </a:xfrm>
            <a:custGeom>
              <a:avLst/>
              <a:gdLst/>
              <a:ahLst/>
              <a:cxnLst/>
              <a:rect l="l" t="t" r="r" b="b"/>
              <a:pathLst>
                <a:path w="833" h="30627" extrusionOk="0">
                  <a:moveTo>
                    <a:pt x="0" y="1"/>
                  </a:moveTo>
                  <a:lnTo>
                    <a:pt x="0" y="30627"/>
                  </a:lnTo>
                  <a:lnTo>
                    <a:pt x="832" y="30627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36"/>
            <p:cNvSpPr/>
            <p:nvPr/>
          </p:nvSpPr>
          <p:spPr>
            <a:xfrm>
              <a:off x="4395037" y="1824775"/>
              <a:ext cx="9794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36"/>
            <p:cNvSpPr/>
            <p:nvPr/>
          </p:nvSpPr>
          <p:spPr>
            <a:xfrm>
              <a:off x="4687008" y="1857042"/>
              <a:ext cx="176526" cy="160838"/>
            </a:xfrm>
            <a:custGeom>
              <a:avLst/>
              <a:gdLst/>
              <a:ahLst/>
              <a:cxnLst/>
              <a:rect l="l" t="t" r="r" b="b"/>
              <a:pathLst>
                <a:path w="9450" h="8609" extrusionOk="0">
                  <a:moveTo>
                    <a:pt x="4724" y="1"/>
                  </a:moveTo>
                  <a:cubicBezTo>
                    <a:pt x="3623" y="1"/>
                    <a:pt x="2521" y="421"/>
                    <a:pt x="1681" y="1261"/>
                  </a:cubicBezTo>
                  <a:cubicBezTo>
                    <a:pt x="1" y="2941"/>
                    <a:pt x="1" y="5666"/>
                    <a:pt x="1681" y="7349"/>
                  </a:cubicBezTo>
                  <a:cubicBezTo>
                    <a:pt x="2521" y="8189"/>
                    <a:pt x="3623" y="8609"/>
                    <a:pt x="4724" y="8609"/>
                  </a:cubicBezTo>
                  <a:cubicBezTo>
                    <a:pt x="5826" y="8609"/>
                    <a:pt x="6927" y="8189"/>
                    <a:pt x="7767" y="7349"/>
                  </a:cubicBezTo>
                  <a:cubicBezTo>
                    <a:pt x="9449" y="5666"/>
                    <a:pt x="9449" y="2941"/>
                    <a:pt x="7767" y="1261"/>
                  </a:cubicBezTo>
                  <a:cubicBezTo>
                    <a:pt x="6927" y="421"/>
                    <a:pt x="5826" y="1"/>
                    <a:pt x="4724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36"/>
            <p:cNvSpPr/>
            <p:nvPr/>
          </p:nvSpPr>
          <p:spPr>
            <a:xfrm>
              <a:off x="4738247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2" y="1"/>
                  </a:moveTo>
                  <a:cubicBezTo>
                    <a:pt x="888" y="1"/>
                    <a:pt x="0" y="889"/>
                    <a:pt x="0" y="1983"/>
                  </a:cubicBezTo>
                  <a:cubicBezTo>
                    <a:pt x="0" y="3077"/>
                    <a:pt x="888" y="3963"/>
                    <a:pt x="1982" y="3963"/>
                  </a:cubicBezTo>
                  <a:cubicBezTo>
                    <a:pt x="3076" y="3963"/>
                    <a:pt x="3962" y="3077"/>
                    <a:pt x="3962" y="1983"/>
                  </a:cubicBezTo>
                  <a:cubicBezTo>
                    <a:pt x="3962" y="889"/>
                    <a:pt x="3076" y="1"/>
                    <a:pt x="1982" y="1"/>
                  </a:cubicBez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36"/>
            <p:cNvSpPr/>
            <p:nvPr/>
          </p:nvSpPr>
          <p:spPr>
            <a:xfrm>
              <a:off x="4717176" y="1688077"/>
              <a:ext cx="114994" cy="99615"/>
            </a:xfrm>
            <a:custGeom>
              <a:avLst/>
              <a:gdLst/>
              <a:ahLst/>
              <a:cxnLst/>
              <a:rect l="l" t="t" r="r" b="b"/>
              <a:pathLst>
                <a:path w="6156" h="5332" extrusionOk="0">
                  <a:moveTo>
                    <a:pt x="0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36"/>
            <p:cNvSpPr/>
            <p:nvPr/>
          </p:nvSpPr>
          <p:spPr>
            <a:xfrm>
              <a:off x="4434657" y="2182085"/>
              <a:ext cx="721671" cy="721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7;p36"/>
          <p:cNvGrpSpPr/>
          <p:nvPr/>
        </p:nvGrpSpPr>
        <p:grpSpPr>
          <a:xfrm>
            <a:off x="8442405" y="1127219"/>
            <a:ext cx="1846929" cy="2195777"/>
            <a:chOff x="5702561" y="1688077"/>
            <a:chExt cx="1207699" cy="1435811"/>
          </a:xfrm>
        </p:grpSpPr>
        <p:sp>
          <p:nvSpPr>
            <p:cNvPr id="64" name="Google Shape;788;p36"/>
            <p:cNvSpPr/>
            <p:nvPr/>
          </p:nvSpPr>
          <p:spPr>
            <a:xfrm>
              <a:off x="6268600" y="1897800"/>
              <a:ext cx="15575" cy="733739"/>
            </a:xfrm>
            <a:custGeom>
              <a:avLst/>
              <a:gdLst/>
              <a:ahLst/>
              <a:cxnLst/>
              <a:rect l="l" t="t" r="r" b="b"/>
              <a:pathLst>
                <a:path w="833" h="49460" extrusionOk="0">
                  <a:moveTo>
                    <a:pt x="1" y="1"/>
                  </a:moveTo>
                  <a:lnTo>
                    <a:pt x="1" y="49460"/>
                  </a:lnTo>
                  <a:lnTo>
                    <a:pt x="832" y="4946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9;p36"/>
            <p:cNvSpPr/>
            <p:nvPr/>
          </p:nvSpPr>
          <p:spPr>
            <a:xfrm>
              <a:off x="5702561" y="1767755"/>
              <a:ext cx="1207699" cy="350820"/>
            </a:xfrm>
            <a:custGeom>
              <a:avLst/>
              <a:gdLst/>
              <a:ahLst/>
              <a:cxnLst/>
              <a:rect l="l" t="t" r="r" b="b"/>
              <a:pathLst>
                <a:path w="64652" h="18778" extrusionOk="0">
                  <a:moveTo>
                    <a:pt x="43514" y="0"/>
                  </a:moveTo>
                  <a:lnTo>
                    <a:pt x="43514" y="3357"/>
                  </a:lnTo>
                  <a:lnTo>
                    <a:pt x="1" y="3357"/>
                  </a:lnTo>
                  <a:lnTo>
                    <a:pt x="1" y="15424"/>
                  </a:lnTo>
                  <a:lnTo>
                    <a:pt x="43514" y="15424"/>
                  </a:lnTo>
                  <a:lnTo>
                    <a:pt x="43514" y="18777"/>
                  </a:lnTo>
                  <a:lnTo>
                    <a:pt x="64651" y="9391"/>
                  </a:lnTo>
                  <a:lnTo>
                    <a:pt x="43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;p36"/>
            <p:cNvSpPr/>
            <p:nvPr/>
          </p:nvSpPr>
          <p:spPr>
            <a:xfrm>
              <a:off x="6188114" y="1857042"/>
              <a:ext cx="176507" cy="160838"/>
            </a:xfrm>
            <a:custGeom>
              <a:avLst/>
              <a:gdLst/>
              <a:ahLst/>
              <a:cxnLst/>
              <a:rect l="l" t="t" r="r" b="b"/>
              <a:pathLst>
                <a:path w="9449" h="8609" extrusionOk="0">
                  <a:moveTo>
                    <a:pt x="4725" y="1"/>
                  </a:moveTo>
                  <a:cubicBezTo>
                    <a:pt x="3624" y="1"/>
                    <a:pt x="2522" y="421"/>
                    <a:pt x="1681" y="1261"/>
                  </a:cubicBezTo>
                  <a:cubicBezTo>
                    <a:pt x="0" y="2941"/>
                    <a:pt x="0" y="5666"/>
                    <a:pt x="1681" y="7349"/>
                  </a:cubicBezTo>
                  <a:cubicBezTo>
                    <a:pt x="2522" y="8189"/>
                    <a:pt x="3624" y="8609"/>
                    <a:pt x="4725" y="8609"/>
                  </a:cubicBezTo>
                  <a:cubicBezTo>
                    <a:pt x="5827" y="8609"/>
                    <a:pt x="6928" y="8189"/>
                    <a:pt x="7769" y="7349"/>
                  </a:cubicBezTo>
                  <a:cubicBezTo>
                    <a:pt x="9449" y="5666"/>
                    <a:pt x="9449" y="2941"/>
                    <a:pt x="7769" y="1261"/>
                  </a:cubicBezTo>
                  <a:cubicBezTo>
                    <a:pt x="6928" y="421"/>
                    <a:pt x="5827" y="1"/>
                    <a:pt x="4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1;p36"/>
            <p:cNvSpPr/>
            <p:nvPr/>
          </p:nvSpPr>
          <p:spPr>
            <a:xfrm>
              <a:off x="6239372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1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1" y="3963"/>
                  </a:cubicBezTo>
                  <a:cubicBezTo>
                    <a:pt x="3075" y="3963"/>
                    <a:pt x="3963" y="3077"/>
                    <a:pt x="3963" y="1983"/>
                  </a:cubicBezTo>
                  <a:cubicBezTo>
                    <a:pt x="3963" y="889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2;p36"/>
            <p:cNvSpPr/>
            <p:nvPr/>
          </p:nvSpPr>
          <p:spPr>
            <a:xfrm>
              <a:off x="621516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9" y="533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3;p36"/>
            <p:cNvSpPr/>
            <p:nvPr/>
          </p:nvSpPr>
          <p:spPr>
            <a:xfrm>
              <a:off x="5948147" y="2393831"/>
              <a:ext cx="730506" cy="7300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817;p36"/>
          <p:cNvSpPr txBox="1"/>
          <p:nvPr/>
        </p:nvSpPr>
        <p:spPr>
          <a:xfrm>
            <a:off x="295284" y="3064479"/>
            <a:ext cx="1861307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ცვლილება კვების მიშვნელობის აღქმაში;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ჯანსაღი კვების შეტანა სკოლიდან ოჯახების ყოველდღიურობაში;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ვიტამინებით მდიდარი საკვები პროდუქტები გონებრივი და ფიზიკური განვითარებისთვის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5" name="Google Shape;819;p36"/>
          <p:cNvSpPr txBox="1"/>
          <p:nvPr/>
        </p:nvSpPr>
        <p:spPr>
          <a:xfrm>
            <a:off x="1407888" y="4933138"/>
            <a:ext cx="27445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>
                <a:solidFill>
                  <a:srgbClr val="002060"/>
                </a:solidFill>
              </a:rPr>
              <a:t>კვების სწორი რეჟიმის დამკვიდრებით მოსახლეობის ჯანმრთელობის სტატუსის გაუმჯობესება და დაავადებების პრევენცია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7" name="Google Shape;821;p36"/>
          <p:cNvSpPr txBox="1"/>
          <p:nvPr/>
        </p:nvSpPr>
        <p:spPr>
          <a:xfrm>
            <a:off x="3364879" y="3546193"/>
            <a:ext cx="20557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საკვებზე ხელმისაწვდომობის გაუმჯობესება მოწყვლად ჯგუფებში.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        </a:t>
            </a:r>
            <a:r>
              <a:rPr lang="ka-GE" sz="1200" dirty="0" smtClean="0">
                <a:solidFill>
                  <a:srgbClr val="002060"/>
                </a:solidFill>
              </a:rPr>
              <a:t>(</a:t>
            </a:r>
            <a:r>
              <a:rPr lang="ka-GE" sz="1200" dirty="0">
                <a:solidFill>
                  <a:srgbClr val="002060"/>
                </a:solidFill>
              </a:rPr>
              <a:t>მდგრადი განვითარების მე-2 მიზანი)</a:t>
            </a:r>
          </a:p>
        </p:txBody>
      </p:sp>
      <p:sp>
        <p:nvSpPr>
          <p:cNvPr id="102" name="Google Shape;821;p36"/>
          <p:cNvSpPr txBox="1"/>
          <p:nvPr/>
        </p:nvSpPr>
        <p:spPr>
          <a:xfrm>
            <a:off x="5009414" y="2846912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სხვადასხვა ტიპის დაწესებულებებში საკვების ხარისხის და შესყიდვის პროცედურების  გაუმჯობესება</a:t>
            </a:r>
          </a:p>
        </p:txBody>
      </p:sp>
      <p:sp>
        <p:nvSpPr>
          <p:cNvPr id="103" name="Google Shape;821;p36"/>
          <p:cNvSpPr txBox="1"/>
          <p:nvPr/>
        </p:nvSpPr>
        <p:spPr>
          <a:xfrm>
            <a:off x="6416674" y="4484720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ქართული სამზარეულოს პოპულარიზაცია ტურიზმის სექტორში</a:t>
            </a:r>
          </a:p>
        </p:txBody>
      </p:sp>
      <p:sp>
        <p:nvSpPr>
          <p:cNvPr id="104" name="Google Shape;821;p36"/>
          <p:cNvSpPr txBox="1"/>
          <p:nvPr/>
        </p:nvSpPr>
        <p:spPr>
          <a:xfrm>
            <a:off x="8421064" y="3185381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ადგილობრივ პროდუქტზე მოთხოვნის </a:t>
            </a:r>
            <a:r>
              <a:rPr lang="ka-GE" sz="1200" dirty="0" smtClean="0">
                <a:solidFill>
                  <a:srgbClr val="002060"/>
                </a:solidFill>
              </a:rPr>
              <a:t>გაზრდა; სოფლის მეურნეობაში თანამედროვე მეთოდების დანერგვა ეკოლოგიურად სუფთა პროდუქტის წარმოებისთვის და გადამამუშავებელი მრეწველობის             განვითარება</a:t>
            </a:r>
            <a:endParaRPr lang="ka-GE" sz="1200" dirty="0">
              <a:solidFill>
                <a:srgbClr val="002060"/>
              </a:solidFill>
            </a:endParaRPr>
          </a:p>
        </p:txBody>
      </p:sp>
      <p:pic>
        <p:nvPicPr>
          <p:cNvPr id="105" name="Picture 20" descr="Image result for agro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73" y="2268475"/>
            <a:ext cx="936366" cy="10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Image result for trave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3630028"/>
            <a:ext cx="894280" cy="8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66" y="1813117"/>
            <a:ext cx="1293851" cy="129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2" y="2505472"/>
            <a:ext cx="1233485" cy="123348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74" y="3842058"/>
            <a:ext cx="978641" cy="97864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" y="2219715"/>
            <a:ext cx="860943" cy="8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162" y="15260"/>
            <a:ext cx="8133220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800" dirty="0"/>
              <a:t>სამიზნე ჯგუფებში ჯანსაღი, სტანდარტიზებული კვების ხელშეწყობა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786255" y="390625"/>
            <a:ext cx="440574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1" y="1142363"/>
            <a:ext cx="5202371" cy="5202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3680" y="956167"/>
            <a:ext cx="302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აღნიშნულ კატეგორიებში კვების რეჟიმი იქნება: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0673" y="3190733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სავალდებულო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სტანდარტის შესაბამისი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674" y="4211429"/>
            <a:ext cx="207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დამტკიცებული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შესაბამისი ფორმით </a:t>
            </a:r>
            <a:endParaRPr lang="ka-GE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80673" y="5023912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განხორციელდება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აღსრულების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მონიტორინგი</a:t>
            </a:r>
            <a:endParaRPr lang="en-US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5072447" y="3699763"/>
            <a:ext cx="1679238" cy="2004308"/>
            <a:chOff x="15787481" y="6578009"/>
            <a:chExt cx="3994782" cy="4768098"/>
          </a:xfrm>
        </p:grpSpPr>
        <p:sp>
          <p:nvSpPr>
            <p:cNvPr id="45" name="Arc 44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6EB2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rgbClr val="6EB230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2729897" y="3699763"/>
            <a:ext cx="1679238" cy="2004308"/>
            <a:chOff x="10369857" y="6578009"/>
            <a:chExt cx="3994782" cy="4768098"/>
          </a:xfrm>
        </p:grpSpPr>
        <p:sp>
          <p:nvSpPr>
            <p:cNvPr id="51" name="Arc 50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1CB1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rgbClr val="1CB1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56558" y="3691054"/>
            <a:ext cx="1679238" cy="2004308"/>
            <a:chOff x="4952225" y="6578009"/>
            <a:chExt cx="3994782" cy="4768098"/>
          </a:xfrm>
        </p:grpSpPr>
        <p:sp>
          <p:nvSpPr>
            <p:cNvPr id="57" name="Arc 56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0E475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0E47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89151" y="1319828"/>
            <a:ext cx="464236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ka-GE" sz="2400" b="1" dirty="0" smtClean="0">
                <a:solidFill>
                  <a:srgbClr val="0E8E77"/>
                </a:solidFill>
                <a:latin typeface="PT Serif" panose="020A0603040505020204" pitchFamily="18" charset="77"/>
                <a:ea typeface="Lato Light" charset="0"/>
                <a:cs typeface="Poppins" pitchFamily="2" charset="77"/>
              </a:rPr>
              <a:t>სამიზნე კატეგორიები</a:t>
            </a:r>
            <a:endParaRPr lang="en-US" sz="2400" b="1" dirty="0">
              <a:solidFill>
                <a:srgbClr val="0E8E77"/>
              </a:solidFill>
              <a:latin typeface="PT Serif" panose="020A0603040505020204" pitchFamily="18" charset="77"/>
              <a:ea typeface="Lato Light" charset="0"/>
              <a:cs typeface="Poppins" pitchFamily="2" charset="77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7296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საპატიმრო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9103" y="2968853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სამედიცინო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0944" y="2949220"/>
            <a:ext cx="1773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სასწავლო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r>
              <a:rPr lang="en-US" sz="15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1894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სამხედრო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8" y="5100913"/>
            <a:ext cx="541447" cy="54144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4" y="5060959"/>
            <a:ext cx="563982" cy="563982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009365" y="426533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სასწრაფოს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პერსონალი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86" name="Google Shape;6471;p50"/>
          <p:cNvGrpSpPr/>
          <p:nvPr/>
        </p:nvGrpSpPr>
        <p:grpSpPr>
          <a:xfrm>
            <a:off x="3348551" y="5105513"/>
            <a:ext cx="441928" cy="499950"/>
            <a:chOff x="-54426150" y="2294725"/>
            <a:chExt cx="282000" cy="319025"/>
          </a:xfrm>
          <a:solidFill>
            <a:schemeClr val="bg1"/>
          </a:solidFill>
        </p:grpSpPr>
        <p:sp>
          <p:nvSpPr>
            <p:cNvPr id="87" name="Google Shape;6472;p50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73;p50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4;p50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5;p50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76;p50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6230507" y="2136075"/>
            <a:ext cx="1679238" cy="2027825"/>
            <a:chOff x="13078667" y="2804681"/>
            <a:chExt cx="3994782" cy="4824044"/>
          </a:xfrm>
        </p:grpSpPr>
        <p:sp>
          <p:nvSpPr>
            <p:cNvPr id="59" name="Arc 58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B6D16F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571636" y="2968853"/>
            <a:ext cx="1007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დაცვის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პოლიცია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589657" y="2111062"/>
            <a:ext cx="1679238" cy="2027825"/>
            <a:chOff x="7661040" y="2804681"/>
            <a:chExt cx="3994782" cy="4824044"/>
          </a:xfrm>
        </p:grpSpPr>
        <p:sp>
          <p:nvSpPr>
            <p:cNvPr id="54" name="Arc 5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2C857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2C85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3902024" y="2149949"/>
            <a:ext cx="1679238" cy="2027825"/>
            <a:chOff x="13078667" y="2804681"/>
            <a:chExt cx="3994782" cy="4824044"/>
          </a:xfrm>
        </p:grpSpPr>
        <p:sp>
          <p:nvSpPr>
            <p:cNvPr id="48" name="Arc 47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93D2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93D2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78" name="Google Shape;7382;p62"/>
          <p:cNvGrpSpPr/>
          <p:nvPr/>
        </p:nvGrpSpPr>
        <p:grpSpPr>
          <a:xfrm>
            <a:off x="2177240" y="2180297"/>
            <a:ext cx="504067" cy="460770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79" name="Google Shape;7383;p62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  <p:sp>
          <p:nvSpPr>
            <p:cNvPr id="80" name="Google Shape;7384;p62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4" y="2180297"/>
            <a:ext cx="531918" cy="531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2" y="2112091"/>
            <a:ext cx="695107" cy="6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31" y="660952"/>
            <a:ext cx="5922969" cy="370786"/>
          </a:xfrm>
        </p:spPr>
        <p:txBody>
          <a:bodyPr/>
          <a:lstStyle/>
          <a:p>
            <a:r>
              <a:rPr lang="ka-GE" sz="2800" b="1" dirty="0" smtClean="0">
                <a:solidFill>
                  <a:schemeClr val="accent4">
                    <a:lumMod val="25000"/>
                  </a:schemeClr>
                </a:solidFill>
              </a:rPr>
              <a:t>სასწავლო დაწესებულებები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8092" y="1508339"/>
            <a:ext cx="6128888" cy="4653309"/>
          </a:xfrm>
        </p:spPr>
        <p:txBody>
          <a:bodyPr/>
          <a:lstStyle/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სკოლები:  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/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საქართველოს მასშტაბით: 2300</a:t>
            </a:r>
          </a:p>
          <a:p>
            <a:pPr algn="l"/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289</a:t>
            </a:r>
            <a:endParaRPr lang="ka-GE" sz="2800" dirty="0">
              <a:solidFill>
                <a:srgbClr val="F7D1D1">
                  <a:lumMod val="25000"/>
                </a:srgbClr>
              </a:solidFill>
            </a:endParaRP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მოსწავლეები: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 საქართველოს მასშტაბით: 629 866</a:t>
            </a:r>
          </a:p>
          <a:p>
            <a:pPr lvl="0">
              <a:buClr>
                <a:srgbClr val="000000"/>
              </a:buClr>
            </a:pPr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206 </a:t>
            </a:r>
            <a:r>
              <a:rPr lang="ka-GE" sz="2800" dirty="0">
                <a:solidFill>
                  <a:srgbClr val="F7D1D1">
                    <a:lumMod val="25000"/>
                  </a:srgbClr>
                </a:solidFill>
              </a:rPr>
              <a:t>226 </a:t>
            </a: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36828"/>
              </p:ext>
            </p:extLst>
          </p:nvPr>
        </p:nvGraphicFramePr>
        <p:xfrm>
          <a:off x="151839" y="1225845"/>
          <a:ext cx="5563157" cy="562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79">
                  <a:extLst>
                    <a:ext uri="{9D8B030D-6E8A-4147-A177-3AD203B41FA5}">
                      <a16:colId xmlns:a16="http://schemas.microsoft.com/office/drawing/2014/main" val="162412057"/>
                    </a:ext>
                  </a:extLst>
                </a:gridCol>
                <a:gridCol w="1185053">
                  <a:extLst>
                    <a:ext uri="{9D8B030D-6E8A-4147-A177-3AD203B41FA5}">
                      <a16:colId xmlns:a16="http://schemas.microsoft.com/office/drawing/2014/main" val="386515722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191825850"/>
                    </a:ext>
                  </a:extLst>
                </a:gridCol>
              </a:tblGrid>
              <a:tr h="544523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რეგიონი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სკოლა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მოსწავლე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44376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აფხაზეთი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9822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აჭარა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59 103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7240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გურია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14 147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19924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თბილისი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206 226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9874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იმერეთი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89 300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7513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კახეთი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64 674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6578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მცხეთა-მთიანეთი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15 025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4419"/>
                  </a:ext>
                </a:extLst>
              </a:tr>
              <a:tr h="630257">
                <a:tc>
                  <a:txBody>
                    <a:bodyPr/>
                    <a:lstStyle/>
                    <a:p>
                      <a:r>
                        <a:rPr lang="ka-GE" dirty="0" smtClean="0"/>
                        <a:t>რაჭა-ლეჩხუმი და ქვემო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49671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სამეგრელო-ზემო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43 815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17183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სამცხე</a:t>
                      </a:r>
                      <a:r>
                        <a:rPr lang="ka-GE" baseline="0" dirty="0" smtClean="0"/>
                        <a:t>-ჯავახეთი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24 404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9542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ქვემო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70 401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46938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შიდა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37</a:t>
                      </a:r>
                      <a:r>
                        <a:rPr lang="ka-GE" baseline="0" dirty="0" smtClean="0"/>
                        <a:t> 743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98" y="928699"/>
            <a:ext cx="5791758" cy="270326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პენიტენციური დაწესებულებები</a:t>
            </a:r>
            <a:endParaRPr lang="en-US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563" y="1466772"/>
            <a:ext cx="9693155" cy="4948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ბრალდებულთა/მსჯ</a:t>
            </a:r>
            <a:r>
              <a:rPr lang="ru-RU" sz="2400" dirty="0">
                <a:solidFill>
                  <a:srgbClr val="002060"/>
                </a:solidFill>
              </a:rPr>
              <a:t>ავრდებულთა სავარაუდო რაოდენობაა - </a:t>
            </a:r>
            <a:r>
              <a:rPr lang="ru-RU" sz="2400" dirty="0" smtClean="0">
                <a:solidFill>
                  <a:srgbClr val="002060"/>
                </a:solidFill>
              </a:rPr>
              <a:t>10</a:t>
            </a:r>
            <a:r>
              <a:rPr lang="ka-GE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000 </a:t>
            </a:r>
            <a:r>
              <a:rPr lang="ka-GE" sz="2400" dirty="0" smtClean="0">
                <a:solidFill>
                  <a:srgbClr val="002060"/>
                </a:solidFill>
              </a:rPr>
              <a:t>პირი</a:t>
            </a:r>
          </a:p>
          <a:p>
            <a:pPr marL="114300" indent="0"/>
            <a:endParaRPr lang="ka-G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მათზე გასაწევი მომსახურების სავარაუდო </a:t>
            </a:r>
            <a:r>
              <a:rPr lang="ru-RU" sz="2400" dirty="0" smtClean="0">
                <a:solidFill>
                  <a:srgbClr val="002060"/>
                </a:solidFill>
              </a:rPr>
              <a:t>ღირებულება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67,620,000.00 </a:t>
            </a:r>
            <a:r>
              <a:rPr lang="ka-GE" sz="2400" dirty="0" smtClean="0">
                <a:solidFill>
                  <a:srgbClr val="002060"/>
                </a:solidFill>
              </a:rPr>
              <a:t>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a-GE" sz="2400" dirty="0" smtClean="0">
                <a:solidFill>
                  <a:srgbClr val="002060"/>
                </a:solidFill>
              </a:rPr>
              <a:t>კვებითი მომსახურების </a:t>
            </a:r>
            <a:r>
              <a:rPr lang="ru-RU" sz="2400" dirty="0" smtClean="0">
                <a:solidFill>
                  <a:srgbClr val="002060"/>
                </a:solidFill>
              </a:rPr>
              <a:t>ხელშეკრულების </a:t>
            </a:r>
            <a:r>
              <a:rPr lang="ru-RU" sz="2400" dirty="0">
                <a:solidFill>
                  <a:srgbClr val="002060"/>
                </a:solidFill>
              </a:rPr>
              <a:t>ჯამური ღირებულება (ელ.ვაჭრობის </a:t>
            </a:r>
            <a:r>
              <a:rPr lang="ru-RU" sz="2400" dirty="0" smtClean="0">
                <a:solidFill>
                  <a:srgbClr val="002060"/>
                </a:solidFill>
              </a:rPr>
              <a:t>შედეგად</a:t>
            </a:r>
            <a:r>
              <a:rPr lang="ka-GE" sz="2400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73,077,497.50 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ერთი ბრალდებულის/მსჯავრდებულის კვებითი </a:t>
            </a:r>
            <a:r>
              <a:rPr lang="ru-RU" sz="2400" dirty="0" smtClean="0">
                <a:solidFill>
                  <a:srgbClr val="002060"/>
                </a:solidFill>
              </a:rPr>
              <a:t>მომსახურების </a:t>
            </a:r>
            <a:r>
              <a:rPr lang="ru-RU" sz="2400" dirty="0">
                <a:solidFill>
                  <a:srgbClr val="002060"/>
                </a:solidFill>
              </a:rPr>
              <a:t>ღირებულება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6.00  ლარი</a:t>
            </a: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/>
              <a:t>მონაცემები სამიზნე ჯგუფების შესახებ </a:t>
            </a:r>
            <a:endParaRPr lang="en-US" sz="2800" dirty="0"/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619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411" y="794825"/>
            <a:ext cx="5791758" cy="405489"/>
          </a:xfrm>
        </p:spPr>
        <p:txBody>
          <a:bodyPr/>
          <a:lstStyle/>
          <a:p>
            <a:r>
              <a:rPr lang="ka-GE" sz="4400" dirty="0" smtClean="0">
                <a:solidFill>
                  <a:schemeClr val="accent4">
                    <a:lumMod val="25000"/>
                  </a:schemeClr>
                </a:solidFill>
              </a:rPr>
              <a:t>თავდაცვის ძალები</a:t>
            </a:r>
            <a:endParaRPr lang="en-US" sz="4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592" y="1334188"/>
            <a:ext cx="11255644" cy="4072687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კვების ტიპი - </a:t>
            </a:r>
            <a:r>
              <a:rPr lang="ka-GE" sz="2400" dirty="0" smtClean="0">
                <a:solidFill>
                  <a:srgbClr val="002060"/>
                </a:solidFill>
              </a:rPr>
              <a:t>არანორმირებული (დღიური რაოდენობის, კალორაჟის, კვებითი ღირებულების მხრივ). 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საკვების დამზადების ტიპი </a:t>
            </a:r>
            <a:r>
              <a:rPr lang="ka-GE" sz="2400" dirty="0" smtClean="0">
                <a:solidFill>
                  <a:srgbClr val="002060"/>
                </a:solidFill>
              </a:rPr>
              <a:t>- მხოლოდ ადგილზე მომზადებული კერძები. ასევე, კონსერვები და მზა შეფუთული სურსათი, რომელიც  ასევე გამოიყენება კერძის ინგრედიენტად (ბარდის, სიმინდის კონსერვი, ძეხვი, რძე და ა.შ</a:t>
            </a:r>
            <a:r>
              <a:rPr lang="ka-GE" sz="2400" dirty="0" smtClean="0">
                <a:solidFill>
                  <a:srgbClr val="002060"/>
                </a:solidFill>
              </a:rPr>
              <a:t>)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მენიუს შემადგენლობა - </a:t>
            </a:r>
            <a:r>
              <a:rPr lang="ka-GE" sz="2400" dirty="0" smtClean="0">
                <a:solidFill>
                  <a:srgbClr val="002060"/>
                </a:solidFill>
              </a:rPr>
              <a:t>3 ჯერადი კვება, საშუალოდ 11 სახეობის კერძით</a:t>
            </a:r>
            <a:r>
              <a:rPr lang="ka-GE" sz="2400" dirty="0" smtClean="0">
                <a:solidFill>
                  <a:srgbClr val="002060"/>
                </a:solidFill>
              </a:rPr>
              <a:t>.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დღიური ხარჯვა  </a:t>
            </a:r>
            <a:r>
              <a:rPr lang="ka-GE" sz="2400" dirty="0" smtClean="0">
                <a:solidFill>
                  <a:srgbClr val="002060"/>
                </a:solidFill>
              </a:rPr>
              <a:t>- ქვეყნის მასშტაბით 50-მდე სამხედრო ობიექტზე მზადდება 100 000-მდე ულუფა. 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dirty="0" smtClean="0">
                <a:solidFill>
                  <a:srgbClr val="002060"/>
                </a:solidFill>
              </a:rPr>
              <a:t>მაღალი </a:t>
            </a:r>
            <a:r>
              <a:rPr lang="ka-GE" sz="2400" dirty="0" smtClean="0">
                <a:solidFill>
                  <a:srgbClr val="002060"/>
                </a:solidFill>
              </a:rPr>
              <a:t>ათვისება-ნარჩენების რაოდენობა მთლიანი პროდუქტიდან საშუალოდ 1%-მდე</a:t>
            </a:r>
            <a:r>
              <a:rPr lang="ka-GE" sz="2400" dirty="0" smtClean="0">
                <a:solidFill>
                  <a:srgbClr val="002060"/>
                </a:solidFill>
              </a:rPr>
              <a:t>.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დამატებითი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გასათვალისწინებელი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დეტალი</a:t>
            </a:r>
            <a:r>
              <a:rPr lang="ka-GE" sz="2400" dirty="0" smtClean="0">
                <a:solidFill>
                  <a:srgbClr val="002060"/>
                </a:solidFill>
              </a:rPr>
              <a:t> - სამხედრო ჰისპიტალი, სადაც კვების რეჟიმი პაციენტის ჯანმრთელობის სტატუსის შესაბამისი უნდა იყოს.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11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592" y="1037144"/>
            <a:ext cx="7736208" cy="432429"/>
          </a:xfrm>
        </p:spPr>
        <p:txBody>
          <a:bodyPr/>
          <a:lstStyle/>
          <a:p>
            <a:r>
              <a:rPr lang="ka-GE" sz="3600" dirty="0" smtClean="0">
                <a:solidFill>
                  <a:schemeClr val="accent4">
                    <a:lumMod val="25000"/>
                  </a:schemeClr>
                </a:solidFill>
              </a:rPr>
              <a:t>სამედიცინო დაწესებულებები</a:t>
            </a:r>
            <a:endParaRPr 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1" y="1884218"/>
            <a:ext cx="8188036" cy="3925567"/>
          </a:xfrm>
        </p:spPr>
        <p:txBody>
          <a:bodyPr/>
          <a:lstStyle/>
          <a:p>
            <a:pPr algn="l"/>
            <a:endParaRPr lang="ka-GE" sz="1800" dirty="0" smtClean="0">
              <a:solidFill>
                <a:srgbClr val="002060"/>
              </a:solidFill>
            </a:endParaRPr>
          </a:p>
          <a:p>
            <a:pPr algn="l"/>
            <a:endParaRPr lang="ka-GE" sz="18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831273" y="1884218"/>
            <a:ext cx="10654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წელიწადში ჯანდაცვის სახელმწიფო პროგრამის ფარგლებში ფინანსდება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საყოველთაო ჯანდაცვა: 2.5 მილიონი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ფსიქიატრია და ტუბერკულოზი: 600,000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კვების პროგნოზული ღირებულება: 10 ლარი საწოლდღეზე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პროგნოზული ხარჯი: 31 მილიონი ლარი </a:t>
            </a:r>
          </a:p>
        </p:txBody>
      </p:sp>
    </p:spTree>
    <p:extLst>
      <p:ext uri="{BB962C8B-B14F-4D97-AF65-F5344CB8AC3E}">
        <p14:creationId xmlns:p14="http://schemas.microsoft.com/office/powerpoint/2010/main" val="28294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300" y="444600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/>
              <a:t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43587848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730326"/>
            <a:ext cx="296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-ჯანდაცვა 3.1 მილიონი საწოლდღე </a:t>
            </a:r>
            <a:r>
              <a:rPr lang="en-US" dirty="0" smtClean="0"/>
              <a:t>X </a:t>
            </a:r>
            <a:r>
              <a:rPr lang="ka-GE" dirty="0" smtClean="0"/>
              <a:t>დღეში 10 ლარი</a:t>
            </a:r>
          </a:p>
          <a:p>
            <a:r>
              <a:rPr lang="ka-GE" dirty="0" smtClean="0"/>
              <a:t>-პენიტენციური: 73 მლ ლარი სულ წელიწადში</a:t>
            </a:r>
          </a:p>
          <a:p>
            <a:r>
              <a:rPr lang="ka-GE" dirty="0" smtClean="0"/>
              <a:t>-დღეში 6 ლარი</a:t>
            </a:r>
          </a:p>
          <a:p>
            <a:r>
              <a:rPr lang="ka-GE" dirty="0" smtClean="0"/>
              <a:t>-სკოლები: 600 ათასი ბავშვი 180 დღე, დღეში 1 ულუფა </a:t>
            </a:r>
          </a:p>
          <a:p>
            <a:r>
              <a:rPr lang="ka-GE" dirty="0" smtClean="0"/>
              <a:t>-ღირებულება 3 ლარი </a:t>
            </a:r>
          </a:p>
          <a:p>
            <a:endParaRPr lang="ka-GE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82350" y="3713871"/>
            <a:ext cx="55004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01032"/>
      </p:ext>
    </p:extLst>
  </p:cSld>
  <p:clrMapOvr>
    <a:masterClrMapping/>
  </p:clrMapOvr>
</p:sld>
</file>

<file path=ppt/theme/theme1.xml><?xml version="1.0" encoding="utf-8"?>
<a:theme xmlns:a="http://schemas.openxmlformats.org/drawingml/2006/main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908</Words>
  <Application>Microsoft Office PowerPoint</Application>
  <PresentationFormat>Widescreen</PresentationFormat>
  <Paragraphs>191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Abril Fatface</vt:lpstr>
      <vt:lpstr>Arial</vt:lpstr>
      <vt:lpstr>Calibri</vt:lpstr>
      <vt:lpstr>Calibri Light</vt:lpstr>
      <vt:lpstr>Lato Light</vt:lpstr>
      <vt:lpstr>Oxygen</vt:lpstr>
      <vt:lpstr>Oxygen Light</vt:lpstr>
      <vt:lpstr>Poppins</vt:lpstr>
      <vt:lpstr>PT Serif</vt:lpstr>
      <vt:lpstr>Roboto Bold</vt:lpstr>
      <vt:lpstr>Sylfaen</vt:lpstr>
      <vt:lpstr>Wingdings</vt:lpstr>
      <vt:lpstr>FOOD DAY</vt:lpstr>
      <vt:lpstr>1_FOOD DAY</vt:lpstr>
      <vt:lpstr>ჯანსაღი საკვებით უზრუნველყოფის  ინიციატივა</vt:lpstr>
      <vt:lpstr>საკითხის აქტუალობა</vt:lpstr>
      <vt:lpstr>PowerPoint Presentation</vt:lpstr>
      <vt:lpstr>PowerPoint Presentation</vt:lpstr>
      <vt:lpstr>სასწავლო დაწესებულებები</vt:lpstr>
      <vt:lpstr>პენიტენციური დაწესებულებები</vt:lpstr>
      <vt:lpstr>თავდაცვის ძალები</vt:lpstr>
      <vt:lpstr>სამედიცინო დაწესებულებები</vt:lpstr>
      <vt:lpstr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vt:lpstr>
      <vt:lpstr>PowerPoint Presentation</vt:lpstr>
      <vt:lpstr>PowerPoint Presentation</vt:lpstr>
      <vt:lpstr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vt:lpstr>
      <vt:lpstr>PowerPoint Presentation</vt:lpstr>
      <vt:lpstr>PowerPoint Presentation</vt:lpstr>
      <vt:lpstr>PowerPoint Presentation</vt:lpstr>
      <vt:lpstr>PowerPoint Presentation</vt:lpstr>
      <vt:lpstr>მადლობა 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121</cp:revision>
  <cp:lastPrinted>2020-01-15T12:08:58Z</cp:lastPrinted>
  <dcterms:created xsi:type="dcterms:W3CDTF">2020-01-08T11:14:53Z</dcterms:created>
  <dcterms:modified xsi:type="dcterms:W3CDTF">2020-01-15T17:22:57Z</dcterms:modified>
</cp:coreProperties>
</file>